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70" r:id="rId4"/>
    <p:sldId id="259" r:id="rId5"/>
    <p:sldId id="278" r:id="rId6"/>
    <p:sldId id="258" r:id="rId7"/>
    <p:sldId id="271" r:id="rId8"/>
    <p:sldId id="272" r:id="rId9"/>
    <p:sldId id="265" r:id="rId10"/>
    <p:sldId id="275" r:id="rId11"/>
    <p:sldId id="266" r:id="rId12"/>
    <p:sldId id="276" r:id="rId13"/>
    <p:sldId id="274" r:id="rId14"/>
    <p:sldId id="273" r:id="rId15"/>
    <p:sldId id="261" r:id="rId16"/>
    <p:sldId id="262" r:id="rId17"/>
    <p:sldId id="277" r:id="rId18"/>
    <p:sldId id="280" r:id="rId19"/>
    <p:sldId id="260" r:id="rId20"/>
    <p:sldId id="279" r:id="rId21"/>
    <p:sldId id="263" r:id="rId22"/>
    <p:sldId id="281" r:id="rId23"/>
    <p:sldId id="282" r:id="rId24"/>
    <p:sldId id="283" r:id="rId25"/>
    <p:sldId id="284" r:id="rId26"/>
    <p:sldId id="267" r:id="rId27"/>
  </p:sldIdLst>
  <p:sldSz cx="18288000" cy="10287000"/>
  <p:notesSz cx="6858000" cy="9144000"/>
  <p:embeddedFontLst>
    <p:embeddedFont>
      <p:font typeface="Bobby Jones" panose="020B0604020202020204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mbria Math" panose="02040503050406030204" pitchFamily="18" charset="0"/>
      <p:regular r:id="rId34"/>
    </p:embeddedFont>
    <p:embeddedFont>
      <p:font typeface="IBM Plex Mono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1ED0"/>
    <a:srgbClr val="E1C6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2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6A36F4-C0EA-49EB-9C5F-122F91A44E9C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3EC526-BF79-40FA-9B14-7AE4872F1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354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EC526-BF79-40FA-9B14-7AE4872F18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13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sv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44.png"/><Relationship Id="rId5" Type="http://schemas.openxmlformats.org/officeDocument/2006/relationships/image" Target="../media/image36.png"/><Relationship Id="rId10" Type="http://schemas.openxmlformats.org/officeDocument/2006/relationships/image" Target="../media/image39.png"/><Relationship Id="rId4" Type="http://schemas.openxmlformats.org/officeDocument/2006/relationships/image" Target="../media/image35.gif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sv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gif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sv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gif"/><Relationship Id="rId9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.svg"/><Relationship Id="rId7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gif"/><Relationship Id="rId9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gif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gif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gif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.svg"/><Relationship Id="rId7" Type="http://schemas.openxmlformats.org/officeDocument/2006/relationships/image" Target="../media/image21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gif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.svg"/><Relationship Id="rId7" Type="http://schemas.openxmlformats.org/officeDocument/2006/relationships/image" Target="../media/image21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20.svg"/><Relationship Id="rId10" Type="http://schemas.openxmlformats.org/officeDocument/2006/relationships/image" Target="../media/image63.png"/><Relationship Id="rId4" Type="http://schemas.openxmlformats.org/officeDocument/2006/relationships/image" Target="../media/image19.png"/><Relationship Id="rId9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46.gi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70.svg"/><Relationship Id="rId3" Type="http://schemas.openxmlformats.org/officeDocument/2006/relationships/image" Target="../media/image2.svg"/><Relationship Id="rId7" Type="http://schemas.openxmlformats.org/officeDocument/2006/relationships/image" Target="../media/image68.png"/><Relationship Id="rId12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11" Type="http://schemas.openxmlformats.org/officeDocument/2006/relationships/image" Target="../media/image66.png"/><Relationship Id="rId5" Type="http://schemas.openxmlformats.org/officeDocument/2006/relationships/image" Target="../media/image53.png"/><Relationship Id="rId10" Type="http://schemas.openxmlformats.org/officeDocument/2006/relationships/image" Target="../media/image65.png"/><Relationship Id="rId4" Type="http://schemas.openxmlformats.org/officeDocument/2006/relationships/image" Target="../media/image46.gif"/><Relationship Id="rId9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46.gi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gif"/><Relationship Id="rId3" Type="http://schemas.openxmlformats.org/officeDocument/2006/relationships/image" Target="../media/image2.svg"/><Relationship Id="rId7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gif"/><Relationship Id="rId3" Type="http://schemas.openxmlformats.org/officeDocument/2006/relationships/image" Target="../media/image2.svg"/><Relationship Id="rId7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0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7" Type="http://schemas.openxmlformats.org/officeDocument/2006/relationships/image" Target="../media/image79.gi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8.svg"/><Relationship Id="rId5" Type="http://schemas.openxmlformats.org/officeDocument/2006/relationships/image" Target="../media/image9.png"/><Relationship Id="rId10" Type="http://schemas.openxmlformats.org/officeDocument/2006/relationships/image" Target="../media/image17.png"/><Relationship Id="rId4" Type="http://schemas.openxmlformats.org/officeDocument/2006/relationships/image" Target="../media/image8.gif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2.sv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gif"/><Relationship Id="rId11" Type="http://schemas.openxmlformats.org/officeDocument/2006/relationships/image" Target="../media/image26.png"/><Relationship Id="rId5" Type="http://schemas.openxmlformats.org/officeDocument/2006/relationships/image" Target="../media/image20.sv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2.sv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gif"/><Relationship Id="rId11" Type="http://schemas.openxmlformats.org/officeDocument/2006/relationships/image" Target="../media/image26.pn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sv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gif"/><Relationship Id="rId4" Type="http://schemas.openxmlformats.org/officeDocument/2006/relationships/image" Target="../media/image2.sv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0058" y="-2334572"/>
            <a:ext cx="18808116" cy="13869594"/>
            <a:chOff x="0" y="0"/>
            <a:chExt cx="25077488" cy="18492793"/>
          </a:xfrm>
        </p:grpSpPr>
        <p:sp>
          <p:nvSpPr>
            <p:cNvPr id="3" name="Freeform 3"/>
            <p:cNvSpPr/>
            <p:nvPr/>
          </p:nvSpPr>
          <p:spPr>
            <a:xfrm>
              <a:off x="0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518409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6518409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518409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088119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3088119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3088119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9625378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9625378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9625378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-579243" y="6422107"/>
            <a:ext cx="2498806" cy="4114800"/>
          </a:xfrm>
          <a:custGeom>
            <a:avLst/>
            <a:gdLst/>
            <a:ahLst/>
            <a:cxnLst/>
            <a:rect l="l" t="t" r="r" b="b"/>
            <a:pathLst>
              <a:path w="2498806" h="4114800">
                <a:moveTo>
                  <a:pt x="0" y="0"/>
                </a:moveTo>
                <a:lnTo>
                  <a:pt x="2498806" y="0"/>
                </a:lnTo>
                <a:lnTo>
                  <a:pt x="249880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6231741" y="688874"/>
            <a:ext cx="2910286" cy="4114800"/>
          </a:xfrm>
          <a:custGeom>
            <a:avLst/>
            <a:gdLst/>
            <a:ahLst/>
            <a:cxnLst/>
            <a:rect l="l" t="t" r="r" b="b"/>
            <a:pathLst>
              <a:path w="2910286" h="4114800">
                <a:moveTo>
                  <a:pt x="0" y="0"/>
                </a:moveTo>
                <a:lnTo>
                  <a:pt x="2910285" y="0"/>
                </a:lnTo>
                <a:lnTo>
                  <a:pt x="29102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5486613" y="1854936"/>
            <a:ext cx="6462437" cy="1897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14777"/>
              </a:lnSpc>
            </a:pPr>
            <a:r>
              <a:rPr lang="en-US" sz="12739" u="none" spc="751" dirty="0">
                <a:solidFill>
                  <a:srgbClr val="E1C67B"/>
                </a:solidFill>
                <a:latin typeface="Bobby Jones"/>
                <a:ea typeface="Bobby Jones"/>
                <a:cs typeface="Bobby Jones"/>
                <a:sym typeface="Bobby Jones"/>
              </a:rPr>
              <a:t>CSE-462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24325" y="4343090"/>
            <a:ext cx="6310037" cy="1897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14777"/>
              </a:lnSpc>
            </a:pPr>
            <a:r>
              <a:rPr lang="en-US" sz="12739" u="none" spc="751" dirty="0">
                <a:solidFill>
                  <a:srgbClr val="E95D44"/>
                </a:solidFill>
                <a:latin typeface="Bobby Jones"/>
                <a:ea typeface="Bobby Jones"/>
                <a:cs typeface="Bobby Jones"/>
                <a:sym typeface="Bobby Jones"/>
              </a:rPr>
              <a:t>Integer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234363" y="4299903"/>
            <a:ext cx="5415514" cy="1931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14777"/>
              </a:lnSpc>
            </a:pPr>
            <a:r>
              <a:rPr lang="en-US" sz="12739" u="none" spc="751" dirty="0">
                <a:solidFill>
                  <a:srgbClr val="3E92B4"/>
                </a:solidFill>
                <a:latin typeface="Bobby Jones"/>
                <a:ea typeface="Bobby Jones"/>
                <a:cs typeface="Bobby Jones"/>
                <a:sym typeface="Bobby Jones"/>
              </a:rPr>
              <a:t>Linear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2827947">
            <a:off x="11337324" y="-48772"/>
            <a:ext cx="2081964" cy="2739428"/>
          </a:xfrm>
          <a:prstGeom prst="rect">
            <a:avLst/>
          </a:prstGeom>
        </p:spPr>
      </p:pic>
      <p:sp>
        <p:nvSpPr>
          <p:cNvPr id="26" name="TextBox 22">
            <a:extLst>
              <a:ext uri="{FF2B5EF4-FFF2-40B4-BE49-F238E27FC236}">
                <a16:creationId xmlns:a16="http://schemas.microsoft.com/office/drawing/2014/main" id="{1C1F5074-0537-4E9E-A0DE-14FE11C4FD35}"/>
              </a:ext>
            </a:extLst>
          </p:cNvPr>
          <p:cNvSpPr txBox="1"/>
          <p:nvPr/>
        </p:nvSpPr>
        <p:spPr>
          <a:xfrm>
            <a:off x="4424362" y="6363677"/>
            <a:ext cx="11043495" cy="1897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14777"/>
              </a:lnSpc>
            </a:pPr>
            <a:r>
              <a:rPr lang="en-US" sz="12739" u="none" spc="751" dirty="0">
                <a:solidFill>
                  <a:srgbClr val="00B050"/>
                </a:solidFill>
                <a:latin typeface="Bobby Jones"/>
                <a:ea typeface="Bobby Jones"/>
                <a:cs typeface="Bobby Jones"/>
                <a:sym typeface="Bobby Jones"/>
              </a:rPr>
              <a:t>Programming</a:t>
            </a:r>
          </a:p>
        </p:txBody>
      </p:sp>
      <p:sp>
        <p:nvSpPr>
          <p:cNvPr id="27" name="TextBox 22">
            <a:extLst>
              <a:ext uri="{FF2B5EF4-FFF2-40B4-BE49-F238E27FC236}">
                <a16:creationId xmlns:a16="http://schemas.microsoft.com/office/drawing/2014/main" id="{9A32C2B4-E47B-45CC-9A42-07F1EAAE77A4}"/>
              </a:ext>
            </a:extLst>
          </p:cNvPr>
          <p:cNvSpPr txBox="1"/>
          <p:nvPr/>
        </p:nvSpPr>
        <p:spPr>
          <a:xfrm>
            <a:off x="7696200" y="8491871"/>
            <a:ext cx="11043495" cy="1570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14777"/>
              </a:lnSpc>
            </a:pPr>
            <a:r>
              <a:rPr lang="en-US" sz="5000" u="none" spc="751" dirty="0">
                <a:solidFill>
                  <a:schemeClr val="tx1">
                    <a:lumMod val="50000"/>
                    <a:lumOff val="50000"/>
                  </a:schemeClr>
                </a:solidFill>
                <a:latin typeface="Bobby Jones"/>
                <a:ea typeface="Bobby Jones"/>
                <a:cs typeface="Bobby Jones"/>
                <a:sym typeface="Bobby Jones"/>
              </a:rPr>
              <a:t>1905096 - Apurbo </a:t>
            </a:r>
            <a:r>
              <a:rPr lang="en-US" sz="5000" u="none" spc="75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obby Jones"/>
                <a:ea typeface="Bobby Jones"/>
                <a:cs typeface="Bobby Jones"/>
                <a:sym typeface="Bobby Jones"/>
              </a:rPr>
              <a:t>banik</a:t>
            </a:r>
            <a:r>
              <a:rPr lang="en-US" sz="5000" u="none" spc="751" dirty="0">
                <a:solidFill>
                  <a:schemeClr val="tx1">
                    <a:lumMod val="50000"/>
                    <a:lumOff val="50000"/>
                  </a:schemeClr>
                </a:solidFill>
                <a:latin typeface="Bobby Jones"/>
                <a:ea typeface="Bobby Jones"/>
                <a:cs typeface="Bobby Jones"/>
                <a:sym typeface="Bobby Jones"/>
              </a:rPr>
              <a:t> Turjo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0058" y="-2334572"/>
            <a:ext cx="18808116" cy="13869594"/>
            <a:chOff x="0" y="0"/>
            <a:chExt cx="25077488" cy="18492793"/>
          </a:xfrm>
        </p:grpSpPr>
        <p:sp>
          <p:nvSpPr>
            <p:cNvPr id="3" name="Freeform 3"/>
            <p:cNvSpPr/>
            <p:nvPr/>
          </p:nvSpPr>
          <p:spPr>
            <a:xfrm>
              <a:off x="0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518409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6518409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518409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088119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3088119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3088119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9625378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9625378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9625378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028700" y="1028700"/>
            <a:ext cx="13525500" cy="8229600"/>
            <a:chOff x="0" y="0"/>
            <a:chExt cx="3102209" cy="216746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02209" cy="2167467"/>
            </a:xfrm>
            <a:custGeom>
              <a:avLst/>
              <a:gdLst/>
              <a:ahLst/>
              <a:cxnLst/>
              <a:rect l="l" t="t" r="r" b="b"/>
              <a:pathLst>
                <a:path w="3102209" h="2167467">
                  <a:moveTo>
                    <a:pt x="7887" y="0"/>
                  </a:moveTo>
                  <a:lnTo>
                    <a:pt x="3094322" y="0"/>
                  </a:lnTo>
                  <a:cubicBezTo>
                    <a:pt x="3096414" y="0"/>
                    <a:pt x="3098420" y="831"/>
                    <a:pt x="3099899" y="2310"/>
                  </a:cubicBezTo>
                  <a:cubicBezTo>
                    <a:pt x="3101378" y="3789"/>
                    <a:pt x="3102209" y="5796"/>
                    <a:pt x="3102209" y="7887"/>
                  </a:cubicBezTo>
                  <a:lnTo>
                    <a:pt x="3102209" y="2159579"/>
                  </a:lnTo>
                  <a:cubicBezTo>
                    <a:pt x="3102209" y="2163935"/>
                    <a:pt x="3098678" y="2167467"/>
                    <a:pt x="3094322" y="2167467"/>
                  </a:cubicBezTo>
                  <a:lnTo>
                    <a:pt x="7887" y="2167467"/>
                  </a:lnTo>
                  <a:cubicBezTo>
                    <a:pt x="5796" y="2167467"/>
                    <a:pt x="3789" y="2166636"/>
                    <a:pt x="2310" y="2165157"/>
                  </a:cubicBezTo>
                  <a:cubicBezTo>
                    <a:pt x="831" y="2163677"/>
                    <a:pt x="0" y="2161671"/>
                    <a:pt x="0" y="2159579"/>
                  </a:cubicBezTo>
                  <a:lnTo>
                    <a:pt x="0" y="7887"/>
                  </a:lnTo>
                  <a:cubicBezTo>
                    <a:pt x="0" y="3531"/>
                    <a:pt x="3531" y="0"/>
                    <a:pt x="788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102209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rcRect l="99" r="99"/>
          <a:stretch>
            <a:fillRect/>
          </a:stretch>
        </p:blipFill>
        <p:spPr>
          <a:xfrm>
            <a:off x="14897387" y="3169043"/>
            <a:ext cx="3212260" cy="2703652"/>
          </a:xfrm>
          <a:prstGeom prst="rect">
            <a:avLst/>
          </a:prstGeom>
        </p:spPr>
      </p:pic>
      <p:sp>
        <p:nvSpPr>
          <p:cNvPr id="19" name="Freeform 19"/>
          <p:cNvSpPr/>
          <p:nvPr/>
        </p:nvSpPr>
        <p:spPr>
          <a:xfrm>
            <a:off x="16123578" y="7578935"/>
            <a:ext cx="2839654" cy="3358730"/>
          </a:xfrm>
          <a:custGeom>
            <a:avLst/>
            <a:gdLst/>
            <a:ahLst/>
            <a:cxnLst/>
            <a:rect l="l" t="t" r="r" b="b"/>
            <a:pathLst>
              <a:path w="2839654" h="3358730">
                <a:moveTo>
                  <a:pt x="0" y="0"/>
                </a:moveTo>
                <a:lnTo>
                  <a:pt x="2839654" y="0"/>
                </a:lnTo>
                <a:lnTo>
                  <a:pt x="2839654" y="3358730"/>
                </a:lnTo>
                <a:lnTo>
                  <a:pt x="0" y="33587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416523" y="1296897"/>
            <a:ext cx="9861078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/>
            <a:r>
              <a:rPr lang="en-US" sz="6000" u="none" spc="751" dirty="0">
                <a:solidFill>
                  <a:srgbClr val="3E92B4"/>
                </a:solidFill>
                <a:latin typeface="Bobby Jones"/>
                <a:ea typeface="Bobby Jones"/>
                <a:cs typeface="Bobby Jones"/>
                <a:sym typeface="Bobby Jones"/>
              </a:rPr>
              <a:t>The imbalance problem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16523" y="2810565"/>
            <a:ext cx="12699266" cy="1046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spcBef>
                <a:spcPct val="0"/>
              </a:spcBef>
            </a:pPr>
            <a:r>
              <a:rPr lang="en-US" sz="3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IMBALANCE</a:t>
            </a:r>
            <a:endParaRPr lang="en-US" sz="3200" b="1" dirty="0">
              <a:solidFill>
                <a:schemeClr val="accent2"/>
              </a:solidFill>
              <a:latin typeface="Cambria Math" panose="02040503050406030204" pitchFamily="18" charset="0"/>
              <a:ea typeface="Cambria Math" panose="02040503050406030204" pitchFamily="18" charset="0"/>
              <a:cs typeface="IBM Plex Mono"/>
              <a:sym typeface="IBM Plex Mono"/>
            </a:endParaRPr>
          </a:p>
          <a:p>
            <a:pPr lvl="0" algn="just"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How "uneven" or "lopsided" the arrangement of vertices is in a graph.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5F16D2-7DF9-45B7-A853-2C0A7048BDCC}"/>
              </a:ext>
            </a:extLst>
          </p:cNvPr>
          <p:cNvSpPr txBox="1"/>
          <p:nvPr/>
        </p:nvSpPr>
        <p:spPr>
          <a:xfrm>
            <a:off x="1416523" y="4241257"/>
            <a:ext cx="6813077" cy="1046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spcBef>
                <a:spcPct val="0"/>
              </a:spcBef>
            </a:pPr>
            <a:r>
              <a:rPr lang="en-US" sz="3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Problem</a:t>
            </a:r>
            <a:endParaRPr lang="en-US" sz="3200" b="1" dirty="0">
              <a:solidFill>
                <a:schemeClr val="accent2"/>
              </a:solidFill>
              <a:latin typeface="Cambria Math" panose="02040503050406030204" pitchFamily="18" charset="0"/>
              <a:ea typeface="Cambria Math" panose="02040503050406030204" pitchFamily="18" charset="0"/>
              <a:cs typeface="IBM Plex Mono"/>
              <a:sym typeface="IBM Plex Mono"/>
            </a:endParaRPr>
          </a:p>
          <a:p>
            <a:pPr lvl="0" algn="just"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The goal is to minimize the imbalance.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D58256-E59E-4522-890A-A5B7A0E2BE66}"/>
              </a:ext>
            </a:extLst>
          </p:cNvPr>
          <p:cNvSpPr txBox="1"/>
          <p:nvPr/>
        </p:nvSpPr>
        <p:spPr>
          <a:xfrm>
            <a:off x="1416522" y="5703338"/>
            <a:ext cx="6279678" cy="2523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spcBef>
                <a:spcPct val="0"/>
              </a:spcBef>
            </a:pPr>
            <a:r>
              <a:rPr lang="en-US" sz="3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Real World Example</a:t>
            </a:r>
            <a:endParaRPr lang="en-US" sz="3200" b="1" dirty="0">
              <a:solidFill>
                <a:schemeClr val="accent2"/>
              </a:solidFill>
              <a:latin typeface="Cambria Math" panose="02040503050406030204" pitchFamily="18" charset="0"/>
              <a:ea typeface="Cambria Math" panose="02040503050406030204" pitchFamily="18" charset="0"/>
              <a:cs typeface="IBM Plex Mono"/>
              <a:sym typeface="IBM Plex Mono"/>
            </a:endParaRPr>
          </a:p>
          <a:p>
            <a:pPr lvl="0" algn="just"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Seating guests at a wedding</a:t>
            </a:r>
          </a:p>
          <a:p>
            <a:pPr lvl="0" algn="just"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You want to seat people so that each person is close to their friends and the arrangement is balanced.</a:t>
            </a:r>
          </a:p>
        </p:txBody>
      </p:sp>
      <p:pic>
        <p:nvPicPr>
          <p:cNvPr id="2054" name="Picture 6" descr="Human Cartoon Characters Photos and Images | Shutterstock">
            <a:extLst>
              <a:ext uri="{FF2B5EF4-FFF2-40B4-BE49-F238E27FC236}">
                <a16:creationId xmlns:a16="http://schemas.microsoft.com/office/drawing/2014/main" id="{631AEAA1-2084-4BA7-A3D3-E4FA600D8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76" r="19537" b="11720"/>
          <a:stretch/>
        </p:blipFill>
        <p:spPr bwMode="auto">
          <a:xfrm>
            <a:off x="12115800" y="5832914"/>
            <a:ext cx="1904834" cy="270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Human Cartoon Characters Photos and Images | Shutterstock">
            <a:extLst>
              <a:ext uri="{FF2B5EF4-FFF2-40B4-BE49-F238E27FC236}">
                <a16:creationId xmlns:a16="http://schemas.microsoft.com/office/drawing/2014/main" id="{C051F4BD-9D08-424B-A614-A7677DFD19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6" r="82187" b="11720"/>
          <a:stretch/>
        </p:blipFill>
        <p:spPr bwMode="auto">
          <a:xfrm>
            <a:off x="11243091" y="5809146"/>
            <a:ext cx="885635" cy="270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0616DEC-5918-4C03-81FB-D765C5F5DE22}"/>
              </a:ext>
            </a:extLst>
          </p:cNvPr>
          <p:cNvSpPr txBox="1"/>
          <p:nvPr/>
        </p:nvSpPr>
        <p:spPr>
          <a:xfrm>
            <a:off x="10901244" y="4663656"/>
            <a:ext cx="1720232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spcBef>
                <a:spcPct val="0"/>
              </a:spcBef>
            </a:pPr>
            <a:r>
              <a:rPr lang="en-US" sz="2800" b="1" dirty="0">
                <a:solidFill>
                  <a:srgbClr val="FFC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Friendship</a:t>
            </a:r>
            <a:endParaRPr lang="en-US" sz="2400" dirty="0">
              <a:solidFill>
                <a:srgbClr val="FFC000"/>
              </a:solidFill>
              <a:latin typeface="Cambria Math" panose="02040503050406030204" pitchFamily="18" charset="0"/>
              <a:ea typeface="Cambria Math" panose="02040503050406030204" pitchFamily="18" charset="0"/>
              <a:cs typeface="IBM Plex Mono"/>
              <a:sym typeface="IBM Plex Mono"/>
            </a:endParaRPr>
          </a:p>
        </p:txBody>
      </p:sp>
      <p:pic>
        <p:nvPicPr>
          <p:cNvPr id="31" name="Picture 6" descr="Human Cartoon Characters Photos and Images | Shutterstock">
            <a:extLst>
              <a:ext uri="{FF2B5EF4-FFF2-40B4-BE49-F238E27FC236}">
                <a16:creationId xmlns:a16="http://schemas.microsoft.com/office/drawing/2014/main" id="{EFFB4133-0299-457D-902B-F3DDFC86EE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7" r="50270" b="11720"/>
          <a:stretch/>
        </p:blipFill>
        <p:spPr bwMode="auto">
          <a:xfrm>
            <a:off x="9286467" y="5830431"/>
            <a:ext cx="1830807" cy="270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Arc 27">
            <a:extLst>
              <a:ext uri="{FF2B5EF4-FFF2-40B4-BE49-F238E27FC236}">
                <a16:creationId xmlns:a16="http://schemas.microsoft.com/office/drawing/2014/main" id="{7F081DF7-5836-4590-87F4-5B01BBB9423B}"/>
              </a:ext>
            </a:extLst>
          </p:cNvPr>
          <p:cNvSpPr/>
          <p:nvPr/>
        </p:nvSpPr>
        <p:spPr>
          <a:xfrm>
            <a:off x="9556031" y="5287697"/>
            <a:ext cx="2203143" cy="1524116"/>
          </a:xfrm>
          <a:prstGeom prst="arc">
            <a:avLst>
              <a:gd name="adj1" fmla="val 10871574"/>
              <a:gd name="adj2" fmla="val 0"/>
            </a:avLst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3DA18BC8-B159-4FAC-BA90-09BDF61D1A7A}"/>
              </a:ext>
            </a:extLst>
          </p:cNvPr>
          <p:cNvSpPr/>
          <p:nvPr/>
        </p:nvSpPr>
        <p:spPr>
          <a:xfrm>
            <a:off x="10649732" y="5570075"/>
            <a:ext cx="1109442" cy="1231614"/>
          </a:xfrm>
          <a:prstGeom prst="arc">
            <a:avLst>
              <a:gd name="adj1" fmla="val 11952520"/>
              <a:gd name="adj2" fmla="val 20763533"/>
            </a:avLst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96ADD0F8-0788-4F9D-A93B-EB9A956BC656}"/>
              </a:ext>
            </a:extLst>
          </p:cNvPr>
          <p:cNvSpPr/>
          <p:nvPr/>
        </p:nvSpPr>
        <p:spPr>
          <a:xfrm flipH="1">
            <a:off x="11772612" y="5240148"/>
            <a:ext cx="1702835" cy="1524116"/>
          </a:xfrm>
          <a:prstGeom prst="arc">
            <a:avLst>
              <a:gd name="adj1" fmla="val 10871574"/>
              <a:gd name="adj2" fmla="val 0"/>
            </a:avLst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43BB63CA-3633-469C-B0CA-2B02A81D954B}"/>
              </a:ext>
            </a:extLst>
          </p:cNvPr>
          <p:cNvSpPr/>
          <p:nvPr/>
        </p:nvSpPr>
        <p:spPr>
          <a:xfrm flipH="1">
            <a:off x="11763975" y="5522526"/>
            <a:ext cx="857500" cy="1231614"/>
          </a:xfrm>
          <a:prstGeom prst="arc">
            <a:avLst>
              <a:gd name="adj1" fmla="val 11952520"/>
              <a:gd name="adj2" fmla="val 20763533"/>
            </a:avLst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505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0058" y="-2334572"/>
            <a:ext cx="18808116" cy="13869594"/>
            <a:chOff x="0" y="0"/>
            <a:chExt cx="25077488" cy="18492793"/>
          </a:xfrm>
        </p:grpSpPr>
        <p:sp>
          <p:nvSpPr>
            <p:cNvPr id="3" name="Freeform 3"/>
            <p:cNvSpPr/>
            <p:nvPr/>
          </p:nvSpPr>
          <p:spPr>
            <a:xfrm>
              <a:off x="0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518409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6518409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518409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088119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3088119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3088119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9625378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9625378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9625378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028699" y="1028700"/>
            <a:ext cx="13868687" cy="8229600"/>
            <a:chOff x="0" y="0"/>
            <a:chExt cx="3102209" cy="216746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02209" cy="2167467"/>
            </a:xfrm>
            <a:custGeom>
              <a:avLst/>
              <a:gdLst/>
              <a:ahLst/>
              <a:cxnLst/>
              <a:rect l="l" t="t" r="r" b="b"/>
              <a:pathLst>
                <a:path w="3102209" h="2167467">
                  <a:moveTo>
                    <a:pt x="7887" y="0"/>
                  </a:moveTo>
                  <a:lnTo>
                    <a:pt x="3094322" y="0"/>
                  </a:lnTo>
                  <a:cubicBezTo>
                    <a:pt x="3096414" y="0"/>
                    <a:pt x="3098420" y="831"/>
                    <a:pt x="3099899" y="2310"/>
                  </a:cubicBezTo>
                  <a:cubicBezTo>
                    <a:pt x="3101378" y="3789"/>
                    <a:pt x="3102209" y="5796"/>
                    <a:pt x="3102209" y="7887"/>
                  </a:cubicBezTo>
                  <a:lnTo>
                    <a:pt x="3102209" y="2159579"/>
                  </a:lnTo>
                  <a:cubicBezTo>
                    <a:pt x="3102209" y="2163935"/>
                    <a:pt x="3098678" y="2167467"/>
                    <a:pt x="3094322" y="2167467"/>
                  </a:cubicBezTo>
                  <a:lnTo>
                    <a:pt x="7887" y="2167467"/>
                  </a:lnTo>
                  <a:cubicBezTo>
                    <a:pt x="5796" y="2167467"/>
                    <a:pt x="3789" y="2166636"/>
                    <a:pt x="2310" y="2165157"/>
                  </a:cubicBezTo>
                  <a:cubicBezTo>
                    <a:pt x="831" y="2163677"/>
                    <a:pt x="0" y="2161671"/>
                    <a:pt x="0" y="2159579"/>
                  </a:cubicBezTo>
                  <a:lnTo>
                    <a:pt x="0" y="7887"/>
                  </a:lnTo>
                  <a:cubicBezTo>
                    <a:pt x="0" y="3531"/>
                    <a:pt x="3531" y="0"/>
                    <a:pt x="7887" y="0"/>
                  </a:cubicBezTo>
                  <a:close/>
                </a:path>
              </a:pathLst>
            </a:custGeom>
            <a:solidFill>
              <a:srgbClr val="F4E8C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102209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rcRect l="99" r="99"/>
          <a:stretch>
            <a:fillRect/>
          </a:stretch>
        </p:blipFill>
        <p:spPr>
          <a:xfrm>
            <a:off x="14999517" y="3062504"/>
            <a:ext cx="3212260" cy="2703652"/>
          </a:xfrm>
          <a:prstGeom prst="rect">
            <a:avLst/>
          </a:prstGeom>
        </p:spPr>
      </p:pic>
      <p:sp>
        <p:nvSpPr>
          <p:cNvPr id="19" name="Freeform 19"/>
          <p:cNvSpPr/>
          <p:nvPr/>
        </p:nvSpPr>
        <p:spPr>
          <a:xfrm>
            <a:off x="16123578" y="7578935"/>
            <a:ext cx="2839654" cy="3358730"/>
          </a:xfrm>
          <a:custGeom>
            <a:avLst/>
            <a:gdLst/>
            <a:ahLst/>
            <a:cxnLst/>
            <a:rect l="l" t="t" r="r" b="b"/>
            <a:pathLst>
              <a:path w="2839654" h="3358730">
                <a:moveTo>
                  <a:pt x="0" y="0"/>
                </a:moveTo>
                <a:lnTo>
                  <a:pt x="2839654" y="0"/>
                </a:lnTo>
                <a:lnTo>
                  <a:pt x="2839654" y="3358730"/>
                </a:lnTo>
                <a:lnTo>
                  <a:pt x="0" y="33587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416523" y="1296897"/>
            <a:ext cx="8337077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/>
            <a:r>
              <a:rPr lang="en-US" sz="6000" u="none" spc="751" dirty="0">
                <a:solidFill>
                  <a:srgbClr val="3E92B4"/>
                </a:solidFill>
                <a:latin typeface="Bobby Jones"/>
                <a:ea typeface="Bobby Jones"/>
                <a:cs typeface="Bobby Jones"/>
                <a:sym typeface="Bobby Jones"/>
              </a:rPr>
              <a:t>Example cont...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A1DB7A0-88DE-4993-94A1-7690C7E877EF}"/>
              </a:ext>
            </a:extLst>
          </p:cNvPr>
          <p:cNvSpPr/>
          <p:nvPr/>
        </p:nvSpPr>
        <p:spPr>
          <a:xfrm>
            <a:off x="6686318" y="2743061"/>
            <a:ext cx="6096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0C43D7B-E2FB-485E-A8D1-DE468A237BFA}"/>
              </a:ext>
            </a:extLst>
          </p:cNvPr>
          <p:cNvSpPr/>
          <p:nvPr/>
        </p:nvSpPr>
        <p:spPr>
          <a:xfrm>
            <a:off x="7995818" y="2755037"/>
            <a:ext cx="609600" cy="609600"/>
          </a:xfrm>
          <a:prstGeom prst="ellipse">
            <a:avLst/>
          </a:prstGeom>
          <a:solidFill>
            <a:srgbClr val="EE1E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BDF620C-BD49-4F56-B4E1-A6AD89BF58AE}"/>
              </a:ext>
            </a:extLst>
          </p:cNvPr>
          <p:cNvSpPr/>
          <p:nvPr/>
        </p:nvSpPr>
        <p:spPr>
          <a:xfrm>
            <a:off x="9327432" y="2755037"/>
            <a:ext cx="609600" cy="6096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AF604E6-6148-49A1-A66E-F86961817CFC}"/>
              </a:ext>
            </a:extLst>
          </p:cNvPr>
          <p:cNvSpPr/>
          <p:nvPr/>
        </p:nvSpPr>
        <p:spPr>
          <a:xfrm>
            <a:off x="10617040" y="2755037"/>
            <a:ext cx="609600" cy="6096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0F70AD7-2FCD-48EE-B1E9-76A323A97BE7}"/>
              </a:ext>
            </a:extLst>
          </p:cNvPr>
          <p:cNvSpPr/>
          <p:nvPr/>
        </p:nvSpPr>
        <p:spPr>
          <a:xfrm>
            <a:off x="12021457" y="2755037"/>
            <a:ext cx="609600" cy="6096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8F40A27-1571-42E9-A983-280086DB50D5}"/>
              </a:ext>
            </a:extLst>
          </p:cNvPr>
          <p:cNvSpPr/>
          <p:nvPr/>
        </p:nvSpPr>
        <p:spPr>
          <a:xfrm>
            <a:off x="13310214" y="2743061"/>
            <a:ext cx="609600" cy="6096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7E39B49-65A5-498A-A754-C5699B879843}"/>
              </a:ext>
            </a:extLst>
          </p:cNvPr>
          <p:cNvGrpSpPr/>
          <p:nvPr/>
        </p:nvGrpSpPr>
        <p:grpSpPr>
          <a:xfrm flipV="1">
            <a:off x="8282426" y="2267170"/>
            <a:ext cx="2641114" cy="505633"/>
            <a:chOff x="8270693" y="1978119"/>
            <a:chExt cx="2641114" cy="517609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D71EEAA-A2FB-47F0-85F2-012C20A8AF74}"/>
                </a:ext>
              </a:extLst>
            </p:cNvPr>
            <p:cNvCxnSpPr>
              <a:cxnSpLocks/>
            </p:cNvCxnSpPr>
            <p:nvPr/>
          </p:nvCxnSpPr>
          <p:spPr>
            <a:xfrm>
              <a:off x="8270693" y="1978119"/>
              <a:ext cx="304800" cy="4954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928C869-19C0-41F8-89BB-1DC614BD98DD}"/>
                </a:ext>
              </a:extLst>
            </p:cNvPr>
            <p:cNvCxnSpPr>
              <a:cxnSpLocks/>
            </p:cNvCxnSpPr>
            <p:nvPr/>
          </p:nvCxnSpPr>
          <p:spPr>
            <a:xfrm>
              <a:off x="8575493" y="2473558"/>
              <a:ext cx="1961076" cy="2217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1B3B8FB-3EC9-4B72-9858-6E2E423C61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36569" y="1990095"/>
              <a:ext cx="375238" cy="50563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E81BE8E-4944-47C4-9687-62623BA02C7E}"/>
              </a:ext>
            </a:extLst>
          </p:cNvPr>
          <p:cNvGrpSpPr/>
          <p:nvPr/>
        </p:nvGrpSpPr>
        <p:grpSpPr>
          <a:xfrm flipV="1">
            <a:off x="10906681" y="2258750"/>
            <a:ext cx="2641114" cy="505633"/>
            <a:chOff x="8270693" y="1978119"/>
            <a:chExt cx="2641114" cy="517609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B4459A3-8FE0-4185-B1AA-4915D1CEABF4}"/>
                </a:ext>
              </a:extLst>
            </p:cNvPr>
            <p:cNvCxnSpPr>
              <a:cxnSpLocks/>
            </p:cNvCxnSpPr>
            <p:nvPr/>
          </p:nvCxnSpPr>
          <p:spPr>
            <a:xfrm>
              <a:off x="8270693" y="1978119"/>
              <a:ext cx="304800" cy="4954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68D3A71-CE45-4FCE-B2EF-5BC3981C3A2E}"/>
                </a:ext>
              </a:extLst>
            </p:cNvPr>
            <p:cNvCxnSpPr>
              <a:cxnSpLocks/>
            </p:cNvCxnSpPr>
            <p:nvPr/>
          </p:nvCxnSpPr>
          <p:spPr>
            <a:xfrm>
              <a:off x="8575493" y="2473558"/>
              <a:ext cx="1961076" cy="2217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F72BF250-6096-4FF6-A831-883C302BB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36569" y="1990095"/>
              <a:ext cx="375238" cy="50563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CF279A5-34F9-48C5-860A-F9E963F7DAB5}"/>
              </a:ext>
            </a:extLst>
          </p:cNvPr>
          <p:cNvGrpSpPr/>
          <p:nvPr/>
        </p:nvGrpSpPr>
        <p:grpSpPr>
          <a:xfrm>
            <a:off x="6966367" y="3336358"/>
            <a:ext cx="2608886" cy="587942"/>
            <a:chOff x="8270693" y="1978119"/>
            <a:chExt cx="2641114" cy="517609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ABF10F5A-7B8B-460D-8D55-CEBFB4FE9299}"/>
                </a:ext>
              </a:extLst>
            </p:cNvPr>
            <p:cNvCxnSpPr>
              <a:cxnSpLocks/>
            </p:cNvCxnSpPr>
            <p:nvPr/>
          </p:nvCxnSpPr>
          <p:spPr>
            <a:xfrm>
              <a:off x="8270693" y="1978119"/>
              <a:ext cx="304800" cy="4954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EDB12C4-53FA-4304-867C-2B6A4FCB664D}"/>
                </a:ext>
              </a:extLst>
            </p:cNvPr>
            <p:cNvCxnSpPr>
              <a:cxnSpLocks/>
            </p:cNvCxnSpPr>
            <p:nvPr/>
          </p:nvCxnSpPr>
          <p:spPr>
            <a:xfrm>
              <a:off x="8575493" y="2473558"/>
              <a:ext cx="1961076" cy="2217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28B80B0-1B4B-4B06-9DF3-4A807FED88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36569" y="1990095"/>
              <a:ext cx="375238" cy="50563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2CE8C44-1607-4046-AC76-7979A088434E}"/>
                  </a:ext>
                </a:extLst>
              </p:cNvPr>
              <p:cNvSpPr txBox="1"/>
              <p:nvPr/>
            </p:nvSpPr>
            <p:spPr>
              <a:xfrm>
                <a:off x="1416523" y="2752684"/>
                <a:ext cx="5208542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accent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Vertex Ordering</a:t>
                </a:r>
              </a:p>
              <a:p>
                <a:r>
                  <a:rPr lang="en-US" sz="32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3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sz="3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3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{1, 2, 3, …,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3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3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2CE8C44-1607-4046-AC76-7979A0884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523" y="2752684"/>
                <a:ext cx="5208542" cy="984885"/>
              </a:xfrm>
              <a:prstGeom prst="rect">
                <a:avLst/>
              </a:prstGeom>
              <a:blipFill>
                <a:blip r:embed="rId7"/>
                <a:stretch>
                  <a:fillRect l="-4678" t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912CCC7B-3AA5-4446-B1F9-E4255C355E0F}"/>
                  </a:ext>
                </a:extLst>
              </p:cNvPr>
              <p:cNvSpPr txBox="1"/>
              <p:nvPr/>
            </p:nvSpPr>
            <p:spPr>
              <a:xfrm>
                <a:off x="1319288" y="5292696"/>
                <a:ext cx="6695872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accent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Left Imbalance</a:t>
                </a:r>
              </a:p>
              <a:p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3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3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320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3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320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3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US" sz="320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3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</m:oMath>
                </a14:m>
                <a:endParaRPr lang="en-US" sz="3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912CCC7B-3AA5-4446-B1F9-E4255C355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288" y="5292696"/>
                <a:ext cx="6695872" cy="984885"/>
              </a:xfrm>
              <a:prstGeom prst="rect">
                <a:avLst/>
              </a:prstGeom>
              <a:blipFill>
                <a:blip r:embed="rId8"/>
                <a:stretch>
                  <a:fillRect l="-3640" t="-1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0F70FDDD-AD98-46FD-B257-C691D7A45133}"/>
                  </a:ext>
                </a:extLst>
              </p:cNvPr>
              <p:cNvSpPr txBox="1"/>
              <p:nvPr/>
            </p:nvSpPr>
            <p:spPr>
              <a:xfrm>
                <a:off x="8117291" y="5318474"/>
                <a:ext cx="6732164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accent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Right Imbalance</a:t>
                </a:r>
              </a:p>
              <a:p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d>
                      <m:dPr>
                        <m:begChr m:val="{"/>
                        <m:endChr m:val="}"/>
                        <m:ctrlP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3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3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3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3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US" sz="32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3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</m:oMath>
                </a14:m>
                <a:endParaRPr lang="en-US" sz="3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0F70FDDD-AD98-46FD-B257-C691D7A45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7291" y="5318474"/>
                <a:ext cx="6732164" cy="984885"/>
              </a:xfrm>
              <a:prstGeom prst="rect">
                <a:avLst/>
              </a:prstGeom>
              <a:blipFill>
                <a:blip r:embed="rId9"/>
                <a:stretch>
                  <a:fillRect l="-3714" t="-1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3A4ECDE-B1CF-4332-96BC-C039A90EC2CD}"/>
                  </a:ext>
                </a:extLst>
              </p:cNvPr>
              <p:cNvSpPr txBox="1"/>
              <p:nvPr/>
            </p:nvSpPr>
            <p:spPr>
              <a:xfrm>
                <a:off x="6391927" y="7998668"/>
                <a:ext cx="4112151" cy="6211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ւ (</a:t>
                </a:r>
                <a14:m>
                  <m:oMath xmlns:m="http://schemas.openxmlformats.org/officeDocument/2006/math">
                    <m:r>
                      <a:rPr lang="en-US" sz="3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3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grow m:val="on"/>
                        <m:supHide m:val="on"/>
                        <m:ctrlPr>
                          <a:rPr lang="en-US" sz="3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1"/>
                            <m:aln/>
                          </m:rPr>
                          <a:rPr lang="en-US" sz="36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  <m:r>
                          <a:rPr lang="en-US" sz="36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</m:sub>
                      <m:sup/>
                      <m:e>
                        <m:sSub>
                          <m:sSubPr>
                            <m:ctrlPr>
                              <a:rPr lang="en-US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36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ւ</m:t>
                            </m:r>
                          </m:e>
                          <m:sub>
                            <m:r>
                              <a:rPr lang="en-US" sz="3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nary>
                  </m:oMath>
                </a14:m>
                <a:endParaRPr lang="en-US" sz="3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3A4ECDE-B1CF-4332-96BC-C039A90EC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1927" y="7998668"/>
                <a:ext cx="4112151" cy="621196"/>
              </a:xfrm>
              <a:prstGeom prst="rect">
                <a:avLst/>
              </a:prstGeom>
              <a:blipFill>
                <a:blip r:embed="rId10"/>
                <a:stretch>
                  <a:fillRect l="-6825" t="-23529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9D8E8A-D7F0-4293-826E-A478AF175BF7}"/>
                  </a:ext>
                </a:extLst>
              </p:cNvPr>
              <p:cNvSpPr txBox="1"/>
              <p:nvPr/>
            </p:nvSpPr>
            <p:spPr>
              <a:xfrm>
                <a:off x="5748345" y="6727932"/>
                <a:ext cx="54782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36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ւ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36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sz="3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sz="3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 −|</m:t>
                        </m:r>
                        <m:sSub>
                          <m:sSubPr>
                            <m:ctrlPr>
                              <a:rPr lang="en-US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</m:oMath>
                </a14:m>
                <a:endParaRPr lang="en-US" sz="3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9D8E8A-D7F0-4293-826E-A478AF175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345" y="6727932"/>
                <a:ext cx="5478295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58F7114A-DC5E-4240-8F8D-C7199342CDFA}"/>
              </a:ext>
            </a:extLst>
          </p:cNvPr>
          <p:cNvCxnSpPr/>
          <p:nvPr/>
        </p:nvCxnSpPr>
        <p:spPr>
          <a:xfrm>
            <a:off x="7557960" y="6300060"/>
            <a:ext cx="304800" cy="355542"/>
          </a:xfrm>
          <a:prstGeom prst="straightConnector1">
            <a:avLst/>
          </a:prstGeom>
          <a:ln w="571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65A619A-199D-45B8-AFDF-64058E044B40}"/>
              </a:ext>
            </a:extLst>
          </p:cNvPr>
          <p:cNvCxnSpPr>
            <a:cxnSpLocks/>
          </p:cNvCxnSpPr>
          <p:nvPr/>
        </p:nvCxnSpPr>
        <p:spPr>
          <a:xfrm flipH="1">
            <a:off x="10251860" y="6330745"/>
            <a:ext cx="296442" cy="353274"/>
          </a:xfrm>
          <a:prstGeom prst="straightConnector1">
            <a:avLst/>
          </a:prstGeom>
          <a:ln w="571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A9BEF4A3-8CE3-4C91-B682-6460061C6F7A}"/>
              </a:ext>
            </a:extLst>
          </p:cNvPr>
          <p:cNvCxnSpPr>
            <a:cxnSpLocks/>
          </p:cNvCxnSpPr>
          <p:nvPr/>
        </p:nvCxnSpPr>
        <p:spPr>
          <a:xfrm>
            <a:off x="9140858" y="7370154"/>
            <a:ext cx="11080" cy="540290"/>
          </a:xfrm>
          <a:prstGeom prst="straightConnector1">
            <a:avLst/>
          </a:prstGeom>
          <a:ln w="571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1A85DF3-D531-4017-9C79-A64CE58A7FF5}"/>
                  </a:ext>
                </a:extLst>
              </p:cNvPr>
              <p:cNvSpPr txBox="1"/>
              <p:nvPr/>
            </p:nvSpPr>
            <p:spPr>
              <a:xfrm>
                <a:off x="9937032" y="3587745"/>
                <a:ext cx="3954224" cy="1415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Ordering for this graph</a:t>
                </a:r>
              </a:p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b="1" dirty="0">
                    <a:solidFill>
                      <a:schemeClr val="accent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a=1, b=2, c=3, </a:t>
                </a:r>
              </a:p>
              <a:p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d=4, e=5, f=6</a:t>
                </a:r>
                <a:endParaRPr lang="en-US" sz="2800" b="1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1A85DF3-D531-4017-9C79-A64CE58A7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7032" y="3587745"/>
                <a:ext cx="3954224" cy="1415772"/>
              </a:xfrm>
              <a:prstGeom prst="rect">
                <a:avLst/>
              </a:prstGeom>
              <a:blipFill>
                <a:blip r:embed="rId12"/>
                <a:stretch>
                  <a:fillRect l="-6163" t="-9052" r="-5701" b="-14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6199474-2D42-4178-B1D9-AA2D821ECC82}"/>
              </a:ext>
            </a:extLst>
          </p:cNvPr>
          <p:cNvCxnSpPr>
            <a:cxnSpLocks/>
          </p:cNvCxnSpPr>
          <p:nvPr/>
        </p:nvCxnSpPr>
        <p:spPr>
          <a:xfrm flipH="1">
            <a:off x="2438400" y="3825793"/>
            <a:ext cx="685800" cy="1317707"/>
          </a:xfrm>
          <a:prstGeom prst="straightConnector1">
            <a:avLst/>
          </a:prstGeom>
          <a:ln w="571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4091BC6F-1881-4B1E-A778-3D5EE76E150E}"/>
              </a:ext>
            </a:extLst>
          </p:cNvPr>
          <p:cNvCxnSpPr>
            <a:cxnSpLocks/>
          </p:cNvCxnSpPr>
          <p:nvPr/>
        </p:nvCxnSpPr>
        <p:spPr>
          <a:xfrm>
            <a:off x="3124200" y="3825793"/>
            <a:ext cx="5617969" cy="1365917"/>
          </a:xfrm>
          <a:prstGeom prst="straightConnector1">
            <a:avLst/>
          </a:prstGeom>
          <a:ln w="571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47" grpId="0" animBg="1"/>
      <p:bldP spid="48" grpId="0" animBg="1"/>
      <p:bldP spid="57" grpId="0" animBg="1"/>
      <p:bldP spid="117" grpId="0"/>
      <p:bldP spid="118" grpId="0"/>
      <p:bldP spid="1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0058" y="-2334572"/>
            <a:ext cx="18808116" cy="13869594"/>
            <a:chOff x="0" y="0"/>
            <a:chExt cx="25077488" cy="18492793"/>
          </a:xfrm>
        </p:grpSpPr>
        <p:sp>
          <p:nvSpPr>
            <p:cNvPr id="3" name="Freeform 3"/>
            <p:cNvSpPr/>
            <p:nvPr/>
          </p:nvSpPr>
          <p:spPr>
            <a:xfrm>
              <a:off x="0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518409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6518409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518409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088119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3088119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3088119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9625378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9625378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9625378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028699" y="1028700"/>
            <a:ext cx="13868687" cy="8229600"/>
            <a:chOff x="0" y="0"/>
            <a:chExt cx="3102209" cy="216746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02209" cy="2167467"/>
            </a:xfrm>
            <a:custGeom>
              <a:avLst/>
              <a:gdLst/>
              <a:ahLst/>
              <a:cxnLst/>
              <a:rect l="l" t="t" r="r" b="b"/>
              <a:pathLst>
                <a:path w="3102209" h="2167467">
                  <a:moveTo>
                    <a:pt x="7887" y="0"/>
                  </a:moveTo>
                  <a:lnTo>
                    <a:pt x="3094322" y="0"/>
                  </a:lnTo>
                  <a:cubicBezTo>
                    <a:pt x="3096414" y="0"/>
                    <a:pt x="3098420" y="831"/>
                    <a:pt x="3099899" y="2310"/>
                  </a:cubicBezTo>
                  <a:cubicBezTo>
                    <a:pt x="3101378" y="3789"/>
                    <a:pt x="3102209" y="5796"/>
                    <a:pt x="3102209" y="7887"/>
                  </a:cubicBezTo>
                  <a:lnTo>
                    <a:pt x="3102209" y="2159579"/>
                  </a:lnTo>
                  <a:cubicBezTo>
                    <a:pt x="3102209" y="2163935"/>
                    <a:pt x="3098678" y="2167467"/>
                    <a:pt x="3094322" y="2167467"/>
                  </a:cubicBezTo>
                  <a:lnTo>
                    <a:pt x="7887" y="2167467"/>
                  </a:lnTo>
                  <a:cubicBezTo>
                    <a:pt x="5796" y="2167467"/>
                    <a:pt x="3789" y="2166636"/>
                    <a:pt x="2310" y="2165157"/>
                  </a:cubicBezTo>
                  <a:cubicBezTo>
                    <a:pt x="831" y="2163677"/>
                    <a:pt x="0" y="2161671"/>
                    <a:pt x="0" y="2159579"/>
                  </a:cubicBezTo>
                  <a:lnTo>
                    <a:pt x="0" y="7887"/>
                  </a:lnTo>
                  <a:cubicBezTo>
                    <a:pt x="0" y="3531"/>
                    <a:pt x="3531" y="0"/>
                    <a:pt x="7887" y="0"/>
                  </a:cubicBezTo>
                  <a:close/>
                </a:path>
              </a:pathLst>
            </a:custGeom>
            <a:solidFill>
              <a:srgbClr val="F4E8C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102209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rcRect l="99" r="99"/>
          <a:stretch>
            <a:fillRect/>
          </a:stretch>
        </p:blipFill>
        <p:spPr>
          <a:xfrm>
            <a:off x="14999517" y="3062504"/>
            <a:ext cx="3212260" cy="2703652"/>
          </a:xfrm>
          <a:prstGeom prst="rect">
            <a:avLst/>
          </a:prstGeom>
        </p:spPr>
      </p:pic>
      <p:sp>
        <p:nvSpPr>
          <p:cNvPr id="19" name="Freeform 19"/>
          <p:cNvSpPr/>
          <p:nvPr/>
        </p:nvSpPr>
        <p:spPr>
          <a:xfrm>
            <a:off x="16123578" y="7578935"/>
            <a:ext cx="2839654" cy="3358730"/>
          </a:xfrm>
          <a:custGeom>
            <a:avLst/>
            <a:gdLst/>
            <a:ahLst/>
            <a:cxnLst/>
            <a:rect l="l" t="t" r="r" b="b"/>
            <a:pathLst>
              <a:path w="2839654" h="3358730">
                <a:moveTo>
                  <a:pt x="0" y="0"/>
                </a:moveTo>
                <a:lnTo>
                  <a:pt x="2839654" y="0"/>
                </a:lnTo>
                <a:lnTo>
                  <a:pt x="2839654" y="3358730"/>
                </a:lnTo>
                <a:lnTo>
                  <a:pt x="0" y="33587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416523" y="1296897"/>
            <a:ext cx="8337077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/>
            <a:r>
              <a:rPr lang="en-US" sz="6000" u="none" spc="751" dirty="0">
                <a:solidFill>
                  <a:srgbClr val="3E92B4"/>
                </a:solidFill>
                <a:latin typeface="Bobby Jones"/>
                <a:ea typeface="Bobby Jones"/>
                <a:cs typeface="Bobby Jones"/>
                <a:sym typeface="Bobby Jones"/>
              </a:rPr>
              <a:t>Imbalance (‘</a:t>
            </a:r>
            <a:r>
              <a:rPr lang="en-US" sz="6000" spc="751" dirty="0">
                <a:solidFill>
                  <a:srgbClr val="3E92B4"/>
                </a:solidFill>
                <a:latin typeface="+mj-lt"/>
                <a:ea typeface="Bobby Jones"/>
                <a:cs typeface="Bobby Jones"/>
                <a:sym typeface="Bobby Jones"/>
              </a:rPr>
              <a:t>d</a:t>
            </a:r>
            <a:r>
              <a:rPr lang="en-US" sz="6000" u="none" spc="751" dirty="0">
                <a:solidFill>
                  <a:srgbClr val="3E92B4"/>
                </a:solidFill>
                <a:latin typeface="Bobby Jones"/>
                <a:ea typeface="Bobby Jones"/>
                <a:cs typeface="Bobby Jones"/>
                <a:sym typeface="Bobby Jones"/>
              </a:rPr>
              <a:t>’)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A1DB7A0-88DE-4993-94A1-7690C7E877EF}"/>
              </a:ext>
            </a:extLst>
          </p:cNvPr>
          <p:cNvSpPr/>
          <p:nvPr/>
        </p:nvSpPr>
        <p:spPr>
          <a:xfrm>
            <a:off x="6686318" y="2743061"/>
            <a:ext cx="6096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0C43D7B-E2FB-485E-A8D1-DE468A237BFA}"/>
              </a:ext>
            </a:extLst>
          </p:cNvPr>
          <p:cNvSpPr/>
          <p:nvPr/>
        </p:nvSpPr>
        <p:spPr>
          <a:xfrm>
            <a:off x="7995818" y="2755037"/>
            <a:ext cx="609600" cy="609600"/>
          </a:xfrm>
          <a:prstGeom prst="ellipse">
            <a:avLst/>
          </a:prstGeom>
          <a:solidFill>
            <a:srgbClr val="EE1E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BDF620C-BD49-4F56-B4E1-A6AD89BF58AE}"/>
              </a:ext>
            </a:extLst>
          </p:cNvPr>
          <p:cNvSpPr/>
          <p:nvPr/>
        </p:nvSpPr>
        <p:spPr>
          <a:xfrm>
            <a:off x="9327432" y="2755037"/>
            <a:ext cx="609600" cy="6096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AF604E6-6148-49A1-A66E-F86961817CFC}"/>
              </a:ext>
            </a:extLst>
          </p:cNvPr>
          <p:cNvSpPr/>
          <p:nvPr/>
        </p:nvSpPr>
        <p:spPr>
          <a:xfrm>
            <a:off x="10617040" y="2755037"/>
            <a:ext cx="609600" cy="6096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0F70AD7-2FCD-48EE-B1E9-76A323A97BE7}"/>
              </a:ext>
            </a:extLst>
          </p:cNvPr>
          <p:cNvSpPr/>
          <p:nvPr/>
        </p:nvSpPr>
        <p:spPr>
          <a:xfrm>
            <a:off x="12021457" y="2755037"/>
            <a:ext cx="609600" cy="6096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8F40A27-1571-42E9-A983-280086DB50D5}"/>
              </a:ext>
            </a:extLst>
          </p:cNvPr>
          <p:cNvSpPr/>
          <p:nvPr/>
        </p:nvSpPr>
        <p:spPr>
          <a:xfrm>
            <a:off x="13310214" y="2743061"/>
            <a:ext cx="609600" cy="6096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7E39B49-65A5-498A-A754-C5699B879843}"/>
              </a:ext>
            </a:extLst>
          </p:cNvPr>
          <p:cNvGrpSpPr/>
          <p:nvPr/>
        </p:nvGrpSpPr>
        <p:grpSpPr>
          <a:xfrm flipV="1">
            <a:off x="8282426" y="2267170"/>
            <a:ext cx="2641114" cy="505633"/>
            <a:chOff x="8270693" y="1978119"/>
            <a:chExt cx="2641114" cy="517609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D71EEAA-A2FB-47F0-85F2-012C20A8AF74}"/>
                </a:ext>
              </a:extLst>
            </p:cNvPr>
            <p:cNvCxnSpPr>
              <a:cxnSpLocks/>
            </p:cNvCxnSpPr>
            <p:nvPr/>
          </p:nvCxnSpPr>
          <p:spPr>
            <a:xfrm>
              <a:off x="8270693" y="1978119"/>
              <a:ext cx="304800" cy="4954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928C869-19C0-41F8-89BB-1DC614BD98DD}"/>
                </a:ext>
              </a:extLst>
            </p:cNvPr>
            <p:cNvCxnSpPr>
              <a:cxnSpLocks/>
            </p:cNvCxnSpPr>
            <p:nvPr/>
          </p:nvCxnSpPr>
          <p:spPr>
            <a:xfrm>
              <a:off x="8575493" y="2473558"/>
              <a:ext cx="1961076" cy="2217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1B3B8FB-3EC9-4B72-9858-6E2E423C61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36569" y="1990095"/>
              <a:ext cx="375238" cy="50563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E81BE8E-4944-47C4-9687-62623BA02C7E}"/>
              </a:ext>
            </a:extLst>
          </p:cNvPr>
          <p:cNvGrpSpPr/>
          <p:nvPr/>
        </p:nvGrpSpPr>
        <p:grpSpPr>
          <a:xfrm flipV="1">
            <a:off x="10906681" y="2258750"/>
            <a:ext cx="2641114" cy="505633"/>
            <a:chOff x="8270693" y="1978119"/>
            <a:chExt cx="2641114" cy="517609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B4459A3-8FE0-4185-B1AA-4915D1CEABF4}"/>
                </a:ext>
              </a:extLst>
            </p:cNvPr>
            <p:cNvCxnSpPr>
              <a:cxnSpLocks/>
            </p:cNvCxnSpPr>
            <p:nvPr/>
          </p:nvCxnSpPr>
          <p:spPr>
            <a:xfrm>
              <a:off x="8270693" y="1978119"/>
              <a:ext cx="304800" cy="4954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68D3A71-CE45-4FCE-B2EF-5BC3981C3A2E}"/>
                </a:ext>
              </a:extLst>
            </p:cNvPr>
            <p:cNvCxnSpPr>
              <a:cxnSpLocks/>
            </p:cNvCxnSpPr>
            <p:nvPr/>
          </p:nvCxnSpPr>
          <p:spPr>
            <a:xfrm>
              <a:off x="8575493" y="2473558"/>
              <a:ext cx="1961076" cy="2217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F72BF250-6096-4FF6-A831-883C302BB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36569" y="1990095"/>
              <a:ext cx="375238" cy="50563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CF279A5-34F9-48C5-860A-F9E963F7DAB5}"/>
              </a:ext>
            </a:extLst>
          </p:cNvPr>
          <p:cNvGrpSpPr/>
          <p:nvPr/>
        </p:nvGrpSpPr>
        <p:grpSpPr>
          <a:xfrm>
            <a:off x="6966367" y="3336358"/>
            <a:ext cx="2608886" cy="587942"/>
            <a:chOff x="8270693" y="1978119"/>
            <a:chExt cx="2641114" cy="517609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ABF10F5A-7B8B-460D-8D55-CEBFB4FE9299}"/>
                </a:ext>
              </a:extLst>
            </p:cNvPr>
            <p:cNvCxnSpPr>
              <a:cxnSpLocks/>
            </p:cNvCxnSpPr>
            <p:nvPr/>
          </p:nvCxnSpPr>
          <p:spPr>
            <a:xfrm>
              <a:off x="8270693" y="1978119"/>
              <a:ext cx="304800" cy="4954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EDB12C4-53FA-4304-867C-2B6A4FCB664D}"/>
                </a:ext>
              </a:extLst>
            </p:cNvPr>
            <p:cNvCxnSpPr>
              <a:cxnSpLocks/>
            </p:cNvCxnSpPr>
            <p:nvPr/>
          </p:nvCxnSpPr>
          <p:spPr>
            <a:xfrm>
              <a:off x="8575493" y="2473558"/>
              <a:ext cx="1961076" cy="2217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28B80B0-1B4B-4B06-9DF3-4A807FED88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36569" y="1990095"/>
              <a:ext cx="375238" cy="50563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0F70FDDD-AD98-46FD-B257-C691D7A45133}"/>
                  </a:ext>
                </a:extLst>
              </p:cNvPr>
              <p:cNvSpPr txBox="1"/>
              <p:nvPr/>
            </p:nvSpPr>
            <p:spPr>
              <a:xfrm>
                <a:off x="1375535" y="3702616"/>
                <a:ext cx="3783408" cy="2462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accent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vertex ‘d’: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Neighbors of ‘d’</a:t>
                </a:r>
              </a:p>
              <a:p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or N(‘d’) = ‘b’, ‘f’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{‘b’}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{‘f’}</a:t>
                </a: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0F70FDDD-AD98-46FD-B257-C691D7A45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535" y="3702616"/>
                <a:ext cx="3783408" cy="2462213"/>
              </a:xfrm>
              <a:prstGeom prst="rect">
                <a:avLst/>
              </a:prstGeom>
              <a:blipFill>
                <a:blip r:embed="rId7"/>
                <a:stretch>
                  <a:fillRect l="-6613" t="-4950" r="-5645" b="-9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9D8E8A-D7F0-4293-826E-A478AF175BF7}"/>
                  </a:ext>
                </a:extLst>
              </p:cNvPr>
              <p:cNvSpPr txBox="1"/>
              <p:nvPr/>
            </p:nvSpPr>
            <p:spPr>
              <a:xfrm>
                <a:off x="5748345" y="6727932"/>
                <a:ext cx="6341801" cy="17080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36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ւ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(′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6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sz="3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sz="3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sz="3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 −|</m:t>
                        </m:r>
                        <m:sSub>
                          <m:sSubPr>
                            <m:ctrlPr>
                              <a:rPr lang="en-US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3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(′</m:t>
                        </m:r>
                        <m:sSup>
                          <m:sSupPr>
                            <m:ctrlPr>
                              <a:rPr lang="en-US" sz="3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3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3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     = | 1 – 1 |</a:t>
                </a:r>
              </a:p>
              <a:p>
                <a:r>
                  <a:rPr lang="en-US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     = 0</a:t>
                </a:r>
                <a:endParaRPr lang="en-US" sz="3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99D8E8A-D7F0-4293-826E-A478AF175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345" y="6727932"/>
                <a:ext cx="6341801" cy="1708032"/>
              </a:xfrm>
              <a:prstGeom prst="rect">
                <a:avLst/>
              </a:prstGeom>
              <a:blipFill>
                <a:blip r:embed="rId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58F7114A-DC5E-4240-8F8D-C7199342CDFA}"/>
              </a:ext>
            </a:extLst>
          </p:cNvPr>
          <p:cNvCxnSpPr>
            <a:cxnSpLocks/>
          </p:cNvCxnSpPr>
          <p:nvPr/>
        </p:nvCxnSpPr>
        <p:spPr>
          <a:xfrm>
            <a:off x="4419600" y="6164829"/>
            <a:ext cx="1189833" cy="923371"/>
          </a:xfrm>
          <a:prstGeom prst="straightConnector1">
            <a:avLst/>
          </a:prstGeom>
          <a:ln w="571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1A85DF3-D531-4017-9C79-A64CE58A7FF5}"/>
                  </a:ext>
                </a:extLst>
              </p:cNvPr>
              <p:cNvSpPr txBox="1"/>
              <p:nvPr/>
            </p:nvSpPr>
            <p:spPr>
              <a:xfrm>
                <a:off x="9937032" y="3587745"/>
                <a:ext cx="3954224" cy="1415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Ordering for this graph</a:t>
                </a:r>
              </a:p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b="1" dirty="0">
                    <a:solidFill>
                      <a:schemeClr val="accent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a=1, b=2, c=3, </a:t>
                </a:r>
              </a:p>
              <a:p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d=4, e=5, f=6</a:t>
                </a:r>
                <a:endParaRPr lang="en-US" sz="2800" b="1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1A85DF3-D531-4017-9C79-A64CE58A7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7032" y="3587745"/>
                <a:ext cx="3954224" cy="1415772"/>
              </a:xfrm>
              <a:prstGeom prst="rect">
                <a:avLst/>
              </a:prstGeom>
              <a:blipFill>
                <a:blip r:embed="rId9"/>
                <a:stretch>
                  <a:fillRect l="-6163" t="-9052" r="-5701" b="-14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560615"/>
      </p:ext>
    </p:extLst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0058" y="-2334572"/>
            <a:ext cx="18808116" cy="13869594"/>
            <a:chOff x="0" y="0"/>
            <a:chExt cx="25077488" cy="18492793"/>
          </a:xfrm>
        </p:grpSpPr>
        <p:sp>
          <p:nvSpPr>
            <p:cNvPr id="3" name="Freeform 3"/>
            <p:cNvSpPr/>
            <p:nvPr/>
          </p:nvSpPr>
          <p:spPr>
            <a:xfrm>
              <a:off x="0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518409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6518409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518409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088119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3088119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3088119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9625378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9625378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9625378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028699" y="1028700"/>
            <a:ext cx="13868687" cy="8229600"/>
            <a:chOff x="0" y="0"/>
            <a:chExt cx="3102209" cy="216746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02209" cy="2167467"/>
            </a:xfrm>
            <a:custGeom>
              <a:avLst/>
              <a:gdLst/>
              <a:ahLst/>
              <a:cxnLst/>
              <a:rect l="l" t="t" r="r" b="b"/>
              <a:pathLst>
                <a:path w="3102209" h="2167467">
                  <a:moveTo>
                    <a:pt x="7887" y="0"/>
                  </a:moveTo>
                  <a:lnTo>
                    <a:pt x="3094322" y="0"/>
                  </a:lnTo>
                  <a:cubicBezTo>
                    <a:pt x="3096414" y="0"/>
                    <a:pt x="3098420" y="831"/>
                    <a:pt x="3099899" y="2310"/>
                  </a:cubicBezTo>
                  <a:cubicBezTo>
                    <a:pt x="3101378" y="3789"/>
                    <a:pt x="3102209" y="5796"/>
                    <a:pt x="3102209" y="7887"/>
                  </a:cubicBezTo>
                  <a:lnTo>
                    <a:pt x="3102209" y="2159579"/>
                  </a:lnTo>
                  <a:cubicBezTo>
                    <a:pt x="3102209" y="2163935"/>
                    <a:pt x="3098678" y="2167467"/>
                    <a:pt x="3094322" y="2167467"/>
                  </a:cubicBezTo>
                  <a:lnTo>
                    <a:pt x="7887" y="2167467"/>
                  </a:lnTo>
                  <a:cubicBezTo>
                    <a:pt x="5796" y="2167467"/>
                    <a:pt x="3789" y="2166636"/>
                    <a:pt x="2310" y="2165157"/>
                  </a:cubicBezTo>
                  <a:cubicBezTo>
                    <a:pt x="831" y="2163677"/>
                    <a:pt x="0" y="2161671"/>
                    <a:pt x="0" y="2159579"/>
                  </a:cubicBezTo>
                  <a:lnTo>
                    <a:pt x="0" y="7887"/>
                  </a:lnTo>
                  <a:cubicBezTo>
                    <a:pt x="0" y="3531"/>
                    <a:pt x="3531" y="0"/>
                    <a:pt x="7887" y="0"/>
                  </a:cubicBezTo>
                  <a:close/>
                </a:path>
              </a:pathLst>
            </a:custGeom>
            <a:solidFill>
              <a:srgbClr val="F4E8C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102209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rcRect l="99" r="99"/>
          <a:stretch>
            <a:fillRect/>
          </a:stretch>
        </p:blipFill>
        <p:spPr>
          <a:xfrm>
            <a:off x="14999517" y="3062504"/>
            <a:ext cx="3212260" cy="2703652"/>
          </a:xfrm>
          <a:prstGeom prst="rect">
            <a:avLst/>
          </a:prstGeom>
        </p:spPr>
      </p:pic>
      <p:sp>
        <p:nvSpPr>
          <p:cNvPr id="19" name="Freeform 19"/>
          <p:cNvSpPr/>
          <p:nvPr/>
        </p:nvSpPr>
        <p:spPr>
          <a:xfrm>
            <a:off x="16123578" y="7578935"/>
            <a:ext cx="2839654" cy="3358730"/>
          </a:xfrm>
          <a:custGeom>
            <a:avLst/>
            <a:gdLst/>
            <a:ahLst/>
            <a:cxnLst/>
            <a:rect l="l" t="t" r="r" b="b"/>
            <a:pathLst>
              <a:path w="2839654" h="3358730">
                <a:moveTo>
                  <a:pt x="0" y="0"/>
                </a:moveTo>
                <a:lnTo>
                  <a:pt x="2839654" y="0"/>
                </a:lnTo>
                <a:lnTo>
                  <a:pt x="2839654" y="3358730"/>
                </a:lnTo>
                <a:lnTo>
                  <a:pt x="0" y="33587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416523" y="1296897"/>
            <a:ext cx="8337077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/>
            <a:r>
              <a:rPr lang="en-US" sz="6000" u="none" spc="751" dirty="0">
                <a:solidFill>
                  <a:srgbClr val="3E92B4"/>
                </a:solidFill>
                <a:latin typeface="Bobby Jones"/>
                <a:ea typeface="Bobby Jones"/>
                <a:cs typeface="Bobby Jones"/>
                <a:sym typeface="Bobby Jones"/>
              </a:rPr>
              <a:t>reordering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A1DB7A0-88DE-4993-94A1-7690C7E877EF}"/>
              </a:ext>
            </a:extLst>
          </p:cNvPr>
          <p:cNvSpPr/>
          <p:nvPr/>
        </p:nvSpPr>
        <p:spPr>
          <a:xfrm>
            <a:off x="6686318" y="2743061"/>
            <a:ext cx="6096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0C43D7B-E2FB-485E-A8D1-DE468A237BFA}"/>
              </a:ext>
            </a:extLst>
          </p:cNvPr>
          <p:cNvSpPr/>
          <p:nvPr/>
        </p:nvSpPr>
        <p:spPr>
          <a:xfrm>
            <a:off x="9288190" y="2720572"/>
            <a:ext cx="609600" cy="609600"/>
          </a:xfrm>
          <a:prstGeom prst="ellipse">
            <a:avLst/>
          </a:prstGeom>
          <a:solidFill>
            <a:srgbClr val="EE1E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BDF620C-BD49-4F56-B4E1-A6AD89BF58AE}"/>
              </a:ext>
            </a:extLst>
          </p:cNvPr>
          <p:cNvSpPr/>
          <p:nvPr/>
        </p:nvSpPr>
        <p:spPr>
          <a:xfrm>
            <a:off x="7975075" y="2768046"/>
            <a:ext cx="609600" cy="6096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AF604E6-6148-49A1-A66E-F86961817CFC}"/>
              </a:ext>
            </a:extLst>
          </p:cNvPr>
          <p:cNvSpPr/>
          <p:nvPr/>
        </p:nvSpPr>
        <p:spPr>
          <a:xfrm>
            <a:off x="10617040" y="2755037"/>
            <a:ext cx="609600" cy="6096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0F70AD7-2FCD-48EE-B1E9-76A323A97BE7}"/>
              </a:ext>
            </a:extLst>
          </p:cNvPr>
          <p:cNvSpPr/>
          <p:nvPr/>
        </p:nvSpPr>
        <p:spPr>
          <a:xfrm>
            <a:off x="12021457" y="2755037"/>
            <a:ext cx="609600" cy="6096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8F40A27-1571-42E9-A983-280086DB50D5}"/>
              </a:ext>
            </a:extLst>
          </p:cNvPr>
          <p:cNvSpPr/>
          <p:nvPr/>
        </p:nvSpPr>
        <p:spPr>
          <a:xfrm>
            <a:off x="13310214" y="2743061"/>
            <a:ext cx="609600" cy="6096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7E39B49-65A5-498A-A754-C5699B879843}"/>
              </a:ext>
            </a:extLst>
          </p:cNvPr>
          <p:cNvGrpSpPr/>
          <p:nvPr/>
        </p:nvGrpSpPr>
        <p:grpSpPr>
          <a:xfrm flipV="1">
            <a:off x="9484768" y="2247900"/>
            <a:ext cx="1438772" cy="483976"/>
            <a:chOff x="8270693" y="1978119"/>
            <a:chExt cx="2641114" cy="517609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D71EEAA-A2FB-47F0-85F2-012C20A8AF74}"/>
                </a:ext>
              </a:extLst>
            </p:cNvPr>
            <p:cNvCxnSpPr>
              <a:cxnSpLocks/>
            </p:cNvCxnSpPr>
            <p:nvPr/>
          </p:nvCxnSpPr>
          <p:spPr>
            <a:xfrm>
              <a:off x="8270693" y="1978119"/>
              <a:ext cx="304800" cy="4954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928C869-19C0-41F8-89BB-1DC614BD98DD}"/>
                </a:ext>
              </a:extLst>
            </p:cNvPr>
            <p:cNvCxnSpPr>
              <a:cxnSpLocks/>
            </p:cNvCxnSpPr>
            <p:nvPr/>
          </p:nvCxnSpPr>
          <p:spPr>
            <a:xfrm>
              <a:off x="8575493" y="2473558"/>
              <a:ext cx="1961076" cy="2217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1B3B8FB-3EC9-4B72-9858-6E2E423C61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36569" y="1990095"/>
              <a:ext cx="375238" cy="50563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E81BE8E-4944-47C4-9687-62623BA02C7E}"/>
              </a:ext>
            </a:extLst>
          </p:cNvPr>
          <p:cNvGrpSpPr/>
          <p:nvPr/>
        </p:nvGrpSpPr>
        <p:grpSpPr>
          <a:xfrm flipV="1">
            <a:off x="10906681" y="2258750"/>
            <a:ext cx="2641114" cy="505633"/>
            <a:chOff x="8270693" y="1978119"/>
            <a:chExt cx="2641114" cy="517609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B4459A3-8FE0-4185-B1AA-4915D1CEABF4}"/>
                </a:ext>
              </a:extLst>
            </p:cNvPr>
            <p:cNvCxnSpPr>
              <a:cxnSpLocks/>
            </p:cNvCxnSpPr>
            <p:nvPr/>
          </p:nvCxnSpPr>
          <p:spPr>
            <a:xfrm>
              <a:off x="8270693" y="1978119"/>
              <a:ext cx="304800" cy="4954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68D3A71-CE45-4FCE-B2EF-5BC3981C3A2E}"/>
                </a:ext>
              </a:extLst>
            </p:cNvPr>
            <p:cNvCxnSpPr>
              <a:cxnSpLocks/>
            </p:cNvCxnSpPr>
            <p:nvPr/>
          </p:nvCxnSpPr>
          <p:spPr>
            <a:xfrm>
              <a:off x="8575493" y="2473558"/>
              <a:ext cx="1961076" cy="2217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F72BF250-6096-4FF6-A831-883C302BB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36569" y="1990095"/>
              <a:ext cx="375238" cy="50563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CF279A5-34F9-48C5-860A-F9E963F7DAB5}"/>
              </a:ext>
            </a:extLst>
          </p:cNvPr>
          <p:cNvGrpSpPr/>
          <p:nvPr/>
        </p:nvGrpSpPr>
        <p:grpSpPr>
          <a:xfrm>
            <a:off x="6966367" y="3336358"/>
            <a:ext cx="1307766" cy="587942"/>
            <a:chOff x="8270693" y="1978119"/>
            <a:chExt cx="2641114" cy="517609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ABF10F5A-7B8B-460D-8D55-CEBFB4FE9299}"/>
                </a:ext>
              </a:extLst>
            </p:cNvPr>
            <p:cNvCxnSpPr>
              <a:cxnSpLocks/>
            </p:cNvCxnSpPr>
            <p:nvPr/>
          </p:nvCxnSpPr>
          <p:spPr>
            <a:xfrm>
              <a:off x="8270693" y="1978119"/>
              <a:ext cx="304800" cy="4954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EDB12C4-53FA-4304-867C-2B6A4FCB664D}"/>
                </a:ext>
              </a:extLst>
            </p:cNvPr>
            <p:cNvCxnSpPr>
              <a:cxnSpLocks/>
            </p:cNvCxnSpPr>
            <p:nvPr/>
          </p:nvCxnSpPr>
          <p:spPr>
            <a:xfrm>
              <a:off x="8575493" y="2473558"/>
              <a:ext cx="1961076" cy="2217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28B80B0-1B4B-4B06-9DF3-4A807FED88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36569" y="1990095"/>
              <a:ext cx="375238" cy="50563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630CBA9-461D-4371-9018-65EF9C3FAC8B}"/>
                  </a:ext>
                </a:extLst>
              </p:cNvPr>
              <p:cNvSpPr txBox="1"/>
              <p:nvPr/>
            </p:nvSpPr>
            <p:spPr>
              <a:xfrm>
                <a:off x="9937032" y="3587745"/>
                <a:ext cx="3954224" cy="1415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Ordering for this graph</a:t>
                </a:r>
              </a:p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b="1" dirty="0">
                    <a:solidFill>
                      <a:schemeClr val="accent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a=1, c=2, b=3, </a:t>
                </a:r>
              </a:p>
              <a:p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d=4, e=5, f=6</a:t>
                </a:r>
                <a:endParaRPr lang="en-US" sz="2800" b="1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630CBA9-461D-4371-9018-65EF9C3FA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7032" y="3587745"/>
                <a:ext cx="3954224" cy="1415772"/>
              </a:xfrm>
              <a:prstGeom prst="rect">
                <a:avLst/>
              </a:prstGeom>
              <a:blipFill>
                <a:blip r:embed="rId7"/>
                <a:stretch>
                  <a:fillRect l="-6163" t="-9052" r="-5701" b="-14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8CC6DC1-01FB-4AFE-8338-DDACD40A3E6F}"/>
                  </a:ext>
                </a:extLst>
              </p:cNvPr>
              <p:cNvSpPr txBox="1"/>
              <p:nvPr/>
            </p:nvSpPr>
            <p:spPr>
              <a:xfrm>
                <a:off x="1375535" y="3702616"/>
                <a:ext cx="3783408" cy="2462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accent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vertex ‘d’: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Neighbors of ‘d’</a:t>
                </a:r>
              </a:p>
              <a:p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or N(‘d’) = ‘b’, ‘f’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{‘b’}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{‘f’}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8CC6DC1-01FB-4AFE-8338-DDACD40A3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535" y="3702616"/>
                <a:ext cx="3783408" cy="2462213"/>
              </a:xfrm>
              <a:prstGeom prst="rect">
                <a:avLst/>
              </a:prstGeom>
              <a:blipFill>
                <a:blip r:embed="rId8"/>
                <a:stretch>
                  <a:fillRect l="-6613" t="-4950" r="-5645" b="-9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5CF978B-B86C-4FAF-BD84-0608E26F856A}"/>
                  </a:ext>
                </a:extLst>
              </p:cNvPr>
              <p:cNvSpPr txBox="1"/>
              <p:nvPr/>
            </p:nvSpPr>
            <p:spPr>
              <a:xfrm>
                <a:off x="5748345" y="6727932"/>
                <a:ext cx="7077771" cy="20313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36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ւ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(′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sz="3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sz="3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 −|</m:t>
                        </m:r>
                        <m:sSub>
                          <m:sSubPr>
                            <m:ctrlPr>
                              <a:rPr lang="en-US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sz="3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(′</m:t>
                        </m:r>
                        <m:sSup>
                          <m:sSupPr>
                            <m:ctrlPr>
                              <a:rPr lang="en-US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3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3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     = | 1 – 1 |</a:t>
                </a:r>
              </a:p>
              <a:p>
                <a:r>
                  <a:rPr lang="en-US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     = 0 </a:t>
                </a:r>
                <a:r>
                  <a:rPr lang="en-US" sz="3600" dirty="0">
                    <a:solidFill>
                      <a:srgbClr val="FF0000"/>
                    </a:solidFill>
                    <a:latin typeface="Bobby Jones" panose="020B0604020202020204" charset="0"/>
                    <a:ea typeface="Cambria Math" panose="02040503050406030204" pitchFamily="18" charset="0"/>
                  </a:rPr>
                  <a:t>SAME!</a:t>
                </a:r>
              </a:p>
              <a:p>
                <a:r>
                  <a:rPr lang="en-US" sz="2400" dirty="0">
                    <a:solidFill>
                      <a:schemeClr val="accent3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Reason: </a:t>
                </a:r>
                <a:r>
                  <a:rPr lang="en-US" sz="2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Relative ordering of neighbors did not change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5CF978B-B86C-4FAF-BD84-0608E26F8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345" y="6727932"/>
                <a:ext cx="7077771" cy="2031325"/>
              </a:xfrm>
              <a:prstGeom prst="rect">
                <a:avLst/>
              </a:prstGeom>
              <a:blipFill>
                <a:blip r:embed="rId9"/>
                <a:stretch>
                  <a:fillRect l="-2670" r="-1637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D657A6E-9276-4348-81C2-1E7354C56D38}"/>
              </a:ext>
            </a:extLst>
          </p:cNvPr>
          <p:cNvCxnSpPr>
            <a:cxnSpLocks/>
          </p:cNvCxnSpPr>
          <p:nvPr/>
        </p:nvCxnSpPr>
        <p:spPr>
          <a:xfrm>
            <a:off x="4495800" y="6164829"/>
            <a:ext cx="1113633" cy="923371"/>
          </a:xfrm>
          <a:prstGeom prst="straightConnector1">
            <a:avLst/>
          </a:prstGeom>
          <a:ln w="571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117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0058" y="-2334572"/>
            <a:ext cx="18808116" cy="13869594"/>
            <a:chOff x="0" y="0"/>
            <a:chExt cx="25077488" cy="18492793"/>
          </a:xfrm>
        </p:grpSpPr>
        <p:sp>
          <p:nvSpPr>
            <p:cNvPr id="3" name="Freeform 3"/>
            <p:cNvSpPr/>
            <p:nvPr/>
          </p:nvSpPr>
          <p:spPr>
            <a:xfrm>
              <a:off x="0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518409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6518409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518409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088119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3088119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3088119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9625378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9625378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9625378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028699" y="1028700"/>
            <a:ext cx="13868687" cy="8229600"/>
            <a:chOff x="0" y="0"/>
            <a:chExt cx="3102209" cy="216746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02209" cy="2167467"/>
            </a:xfrm>
            <a:custGeom>
              <a:avLst/>
              <a:gdLst/>
              <a:ahLst/>
              <a:cxnLst/>
              <a:rect l="l" t="t" r="r" b="b"/>
              <a:pathLst>
                <a:path w="3102209" h="2167467">
                  <a:moveTo>
                    <a:pt x="7887" y="0"/>
                  </a:moveTo>
                  <a:lnTo>
                    <a:pt x="3094322" y="0"/>
                  </a:lnTo>
                  <a:cubicBezTo>
                    <a:pt x="3096414" y="0"/>
                    <a:pt x="3098420" y="831"/>
                    <a:pt x="3099899" y="2310"/>
                  </a:cubicBezTo>
                  <a:cubicBezTo>
                    <a:pt x="3101378" y="3789"/>
                    <a:pt x="3102209" y="5796"/>
                    <a:pt x="3102209" y="7887"/>
                  </a:cubicBezTo>
                  <a:lnTo>
                    <a:pt x="3102209" y="2159579"/>
                  </a:lnTo>
                  <a:cubicBezTo>
                    <a:pt x="3102209" y="2163935"/>
                    <a:pt x="3098678" y="2167467"/>
                    <a:pt x="3094322" y="2167467"/>
                  </a:cubicBezTo>
                  <a:lnTo>
                    <a:pt x="7887" y="2167467"/>
                  </a:lnTo>
                  <a:cubicBezTo>
                    <a:pt x="5796" y="2167467"/>
                    <a:pt x="3789" y="2166636"/>
                    <a:pt x="2310" y="2165157"/>
                  </a:cubicBezTo>
                  <a:cubicBezTo>
                    <a:pt x="831" y="2163677"/>
                    <a:pt x="0" y="2161671"/>
                    <a:pt x="0" y="2159579"/>
                  </a:cubicBezTo>
                  <a:lnTo>
                    <a:pt x="0" y="7887"/>
                  </a:lnTo>
                  <a:cubicBezTo>
                    <a:pt x="0" y="3531"/>
                    <a:pt x="3531" y="0"/>
                    <a:pt x="7887" y="0"/>
                  </a:cubicBezTo>
                  <a:close/>
                </a:path>
              </a:pathLst>
            </a:custGeom>
            <a:solidFill>
              <a:srgbClr val="F4E8C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102209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rcRect l="99" r="99"/>
          <a:stretch>
            <a:fillRect/>
          </a:stretch>
        </p:blipFill>
        <p:spPr>
          <a:xfrm>
            <a:off x="14999517" y="3062504"/>
            <a:ext cx="3212260" cy="2703652"/>
          </a:xfrm>
          <a:prstGeom prst="rect">
            <a:avLst/>
          </a:prstGeom>
        </p:spPr>
      </p:pic>
      <p:sp>
        <p:nvSpPr>
          <p:cNvPr id="19" name="Freeform 19"/>
          <p:cNvSpPr/>
          <p:nvPr/>
        </p:nvSpPr>
        <p:spPr>
          <a:xfrm>
            <a:off x="16123578" y="7578935"/>
            <a:ext cx="2839654" cy="3358730"/>
          </a:xfrm>
          <a:custGeom>
            <a:avLst/>
            <a:gdLst/>
            <a:ahLst/>
            <a:cxnLst/>
            <a:rect l="l" t="t" r="r" b="b"/>
            <a:pathLst>
              <a:path w="2839654" h="3358730">
                <a:moveTo>
                  <a:pt x="0" y="0"/>
                </a:moveTo>
                <a:lnTo>
                  <a:pt x="2839654" y="0"/>
                </a:lnTo>
                <a:lnTo>
                  <a:pt x="2839654" y="3358730"/>
                </a:lnTo>
                <a:lnTo>
                  <a:pt x="0" y="33587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416523" y="1296897"/>
            <a:ext cx="8337077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/>
            <a:r>
              <a:rPr lang="en-US" sz="6000" u="none" spc="751" dirty="0">
                <a:solidFill>
                  <a:srgbClr val="3E92B4"/>
                </a:solidFill>
                <a:latin typeface="Bobby Jones"/>
                <a:ea typeface="Bobby Jones"/>
                <a:cs typeface="Bobby Jones"/>
                <a:sym typeface="Bobby Jones"/>
              </a:rPr>
              <a:t>More reordering...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A1DB7A0-88DE-4993-94A1-7690C7E877EF}"/>
              </a:ext>
            </a:extLst>
          </p:cNvPr>
          <p:cNvSpPr/>
          <p:nvPr/>
        </p:nvSpPr>
        <p:spPr>
          <a:xfrm>
            <a:off x="6686318" y="2743061"/>
            <a:ext cx="6096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0C43D7B-E2FB-485E-A8D1-DE468A237BFA}"/>
              </a:ext>
            </a:extLst>
          </p:cNvPr>
          <p:cNvSpPr/>
          <p:nvPr/>
        </p:nvSpPr>
        <p:spPr>
          <a:xfrm>
            <a:off x="10625273" y="2761104"/>
            <a:ext cx="609600" cy="609600"/>
          </a:xfrm>
          <a:prstGeom prst="ellipse">
            <a:avLst/>
          </a:prstGeom>
          <a:solidFill>
            <a:srgbClr val="EE1E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BDF620C-BD49-4F56-B4E1-A6AD89BF58AE}"/>
              </a:ext>
            </a:extLst>
          </p:cNvPr>
          <p:cNvSpPr/>
          <p:nvPr/>
        </p:nvSpPr>
        <p:spPr>
          <a:xfrm>
            <a:off x="7984179" y="2743061"/>
            <a:ext cx="609600" cy="6096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AF604E6-6148-49A1-A66E-F86961817CFC}"/>
              </a:ext>
            </a:extLst>
          </p:cNvPr>
          <p:cNvSpPr/>
          <p:nvPr/>
        </p:nvSpPr>
        <p:spPr>
          <a:xfrm>
            <a:off x="9392661" y="2751108"/>
            <a:ext cx="609600" cy="6096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0F70AD7-2FCD-48EE-B1E9-76A323A97BE7}"/>
              </a:ext>
            </a:extLst>
          </p:cNvPr>
          <p:cNvSpPr/>
          <p:nvPr/>
        </p:nvSpPr>
        <p:spPr>
          <a:xfrm>
            <a:off x="12021457" y="2755037"/>
            <a:ext cx="609600" cy="6096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8F40A27-1571-42E9-A983-280086DB50D5}"/>
              </a:ext>
            </a:extLst>
          </p:cNvPr>
          <p:cNvSpPr/>
          <p:nvPr/>
        </p:nvSpPr>
        <p:spPr>
          <a:xfrm>
            <a:off x="13310214" y="2743061"/>
            <a:ext cx="609600" cy="6096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7E39B49-65A5-498A-A754-C5699B879843}"/>
              </a:ext>
            </a:extLst>
          </p:cNvPr>
          <p:cNvGrpSpPr/>
          <p:nvPr/>
        </p:nvGrpSpPr>
        <p:grpSpPr>
          <a:xfrm rot="171146" flipV="1">
            <a:off x="9679349" y="2200024"/>
            <a:ext cx="1153017" cy="590186"/>
            <a:chOff x="8270693" y="1978119"/>
            <a:chExt cx="2641114" cy="517609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D71EEAA-A2FB-47F0-85F2-012C20A8AF74}"/>
                </a:ext>
              </a:extLst>
            </p:cNvPr>
            <p:cNvCxnSpPr>
              <a:cxnSpLocks/>
            </p:cNvCxnSpPr>
            <p:nvPr/>
          </p:nvCxnSpPr>
          <p:spPr>
            <a:xfrm>
              <a:off x="8270693" y="1978119"/>
              <a:ext cx="304800" cy="4954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928C869-19C0-41F8-89BB-1DC614BD98DD}"/>
                </a:ext>
              </a:extLst>
            </p:cNvPr>
            <p:cNvCxnSpPr>
              <a:cxnSpLocks/>
            </p:cNvCxnSpPr>
            <p:nvPr/>
          </p:nvCxnSpPr>
          <p:spPr>
            <a:xfrm>
              <a:off x="8575493" y="2473558"/>
              <a:ext cx="1961076" cy="2217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1B3B8FB-3EC9-4B72-9858-6E2E423C61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36569" y="1990095"/>
              <a:ext cx="375238" cy="50563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E81BE8E-4944-47C4-9687-62623BA02C7E}"/>
              </a:ext>
            </a:extLst>
          </p:cNvPr>
          <p:cNvGrpSpPr/>
          <p:nvPr/>
        </p:nvGrpSpPr>
        <p:grpSpPr>
          <a:xfrm flipV="1">
            <a:off x="9823942" y="2102228"/>
            <a:ext cx="3723853" cy="662153"/>
            <a:chOff x="8270693" y="1978119"/>
            <a:chExt cx="2641114" cy="517609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B4459A3-8FE0-4185-B1AA-4915D1CEABF4}"/>
                </a:ext>
              </a:extLst>
            </p:cNvPr>
            <p:cNvCxnSpPr>
              <a:cxnSpLocks/>
            </p:cNvCxnSpPr>
            <p:nvPr/>
          </p:nvCxnSpPr>
          <p:spPr>
            <a:xfrm>
              <a:off x="8270693" y="1978119"/>
              <a:ext cx="304800" cy="4954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68D3A71-CE45-4FCE-B2EF-5BC3981C3A2E}"/>
                </a:ext>
              </a:extLst>
            </p:cNvPr>
            <p:cNvCxnSpPr>
              <a:cxnSpLocks/>
            </p:cNvCxnSpPr>
            <p:nvPr/>
          </p:nvCxnSpPr>
          <p:spPr>
            <a:xfrm>
              <a:off x="8575493" y="2473558"/>
              <a:ext cx="1961076" cy="2217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F72BF250-6096-4FF6-A831-883C302BB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36569" y="1990095"/>
              <a:ext cx="375238" cy="50563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CF279A5-34F9-48C5-860A-F9E963F7DAB5}"/>
              </a:ext>
            </a:extLst>
          </p:cNvPr>
          <p:cNvGrpSpPr/>
          <p:nvPr/>
        </p:nvGrpSpPr>
        <p:grpSpPr>
          <a:xfrm>
            <a:off x="6966367" y="3336358"/>
            <a:ext cx="1316059" cy="587942"/>
            <a:chOff x="8270693" y="1978119"/>
            <a:chExt cx="2641114" cy="517609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ABF10F5A-7B8B-460D-8D55-CEBFB4FE9299}"/>
                </a:ext>
              </a:extLst>
            </p:cNvPr>
            <p:cNvCxnSpPr>
              <a:cxnSpLocks/>
            </p:cNvCxnSpPr>
            <p:nvPr/>
          </p:nvCxnSpPr>
          <p:spPr>
            <a:xfrm>
              <a:off x="8270693" y="1978119"/>
              <a:ext cx="304800" cy="4954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EDB12C4-53FA-4304-867C-2B6A4FCB664D}"/>
                </a:ext>
              </a:extLst>
            </p:cNvPr>
            <p:cNvCxnSpPr>
              <a:cxnSpLocks/>
            </p:cNvCxnSpPr>
            <p:nvPr/>
          </p:nvCxnSpPr>
          <p:spPr>
            <a:xfrm>
              <a:off x="8575493" y="2473558"/>
              <a:ext cx="1961076" cy="2217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28B80B0-1B4B-4B06-9DF3-4A807FED88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36569" y="1990095"/>
              <a:ext cx="375238" cy="50563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0ECC99A-DF6E-497A-A2D7-D571285D5CEB}"/>
                  </a:ext>
                </a:extLst>
              </p:cNvPr>
              <p:cNvSpPr txBox="1"/>
              <p:nvPr/>
            </p:nvSpPr>
            <p:spPr>
              <a:xfrm>
                <a:off x="9937032" y="3587745"/>
                <a:ext cx="3954224" cy="1415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Ordering for this graph</a:t>
                </a:r>
              </a:p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b="1" dirty="0">
                    <a:solidFill>
                      <a:schemeClr val="accent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a=1, c=2, d=3, </a:t>
                </a:r>
              </a:p>
              <a:p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b=4, e=5, f=6</a:t>
                </a:r>
                <a:endParaRPr lang="en-US" sz="2800" b="1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0ECC99A-DF6E-497A-A2D7-D571285D5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7032" y="3587745"/>
                <a:ext cx="3954224" cy="1415772"/>
              </a:xfrm>
              <a:prstGeom prst="rect">
                <a:avLst/>
              </a:prstGeom>
              <a:blipFill>
                <a:blip r:embed="rId7"/>
                <a:stretch>
                  <a:fillRect l="-6163" t="-9052" r="-5701" b="-14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6BA5AB1-18EB-4664-98A7-BD7A81D481D7}"/>
                  </a:ext>
                </a:extLst>
              </p:cNvPr>
              <p:cNvSpPr txBox="1"/>
              <p:nvPr/>
            </p:nvSpPr>
            <p:spPr>
              <a:xfrm>
                <a:off x="1375535" y="3702616"/>
                <a:ext cx="3783408" cy="2462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accent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vertex ‘d’: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Neighbors of ‘d’</a:t>
                </a:r>
              </a:p>
              <a:p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or N(‘d’) = ‘b’, ‘f’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{}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{‘b’, ‘f’}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6BA5AB1-18EB-4664-98A7-BD7A81D48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535" y="3702616"/>
                <a:ext cx="3783408" cy="2462213"/>
              </a:xfrm>
              <a:prstGeom prst="rect">
                <a:avLst/>
              </a:prstGeom>
              <a:blipFill>
                <a:blip r:embed="rId8"/>
                <a:stretch>
                  <a:fillRect l="-6613" t="-4950" r="-5645" b="-9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ECFABB0-6961-42D9-BABF-8D47277DA5C8}"/>
                  </a:ext>
                </a:extLst>
              </p:cNvPr>
              <p:cNvSpPr txBox="1"/>
              <p:nvPr/>
            </p:nvSpPr>
            <p:spPr>
              <a:xfrm>
                <a:off x="5748345" y="6727932"/>
                <a:ext cx="6199389" cy="1661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36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ւ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(′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sz="3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sz="3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 −|</m:t>
                        </m:r>
                        <m:sSub>
                          <m:sSubPr>
                            <m:ctrlPr>
                              <a:rPr lang="en-US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sz="3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(′</m:t>
                        </m:r>
                        <m:sSup>
                          <m:sSupPr>
                            <m:ctrlPr>
                              <a:rPr lang="en-US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3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3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     = | 0 – 2 |</a:t>
                </a:r>
              </a:p>
              <a:p>
                <a:r>
                  <a:rPr lang="en-US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     = 2 </a:t>
                </a:r>
                <a:r>
                  <a:rPr lang="en-US" sz="3600" dirty="0">
                    <a:solidFill>
                      <a:srgbClr val="FF0000"/>
                    </a:solidFill>
                    <a:latin typeface="Bobby Jones" panose="020B0604020202020204" charset="0"/>
                    <a:ea typeface="Cambria Math" panose="02040503050406030204" pitchFamily="18" charset="0"/>
                  </a:rPr>
                  <a:t>INCREASED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ECFABB0-6961-42D9-BABF-8D47277DA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345" y="6727932"/>
                <a:ext cx="6199389" cy="1661993"/>
              </a:xfrm>
              <a:prstGeom prst="rect">
                <a:avLst/>
              </a:prstGeom>
              <a:blipFill>
                <a:blip r:embed="rId9"/>
                <a:stretch>
                  <a:fillRect b="-15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59B0334-DAD4-46D0-9098-C84463E65176}"/>
              </a:ext>
            </a:extLst>
          </p:cNvPr>
          <p:cNvCxnSpPr>
            <a:cxnSpLocks/>
          </p:cNvCxnSpPr>
          <p:nvPr/>
        </p:nvCxnSpPr>
        <p:spPr>
          <a:xfrm>
            <a:off x="4628749" y="6362700"/>
            <a:ext cx="980684" cy="725500"/>
          </a:xfrm>
          <a:prstGeom prst="straightConnector1">
            <a:avLst/>
          </a:prstGeom>
          <a:ln w="571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354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0058" y="-2334572"/>
            <a:ext cx="18808116" cy="13869594"/>
            <a:chOff x="0" y="0"/>
            <a:chExt cx="25077488" cy="18492793"/>
          </a:xfrm>
        </p:grpSpPr>
        <p:sp>
          <p:nvSpPr>
            <p:cNvPr id="3" name="Freeform 3"/>
            <p:cNvSpPr/>
            <p:nvPr/>
          </p:nvSpPr>
          <p:spPr>
            <a:xfrm>
              <a:off x="0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518409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6518409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518409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088119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3088119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3088119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9625378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9625378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9625378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028700" y="1028700"/>
            <a:ext cx="13220700" cy="8229600"/>
            <a:chOff x="0" y="0"/>
            <a:chExt cx="3102209" cy="216746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02209" cy="2167467"/>
            </a:xfrm>
            <a:custGeom>
              <a:avLst/>
              <a:gdLst/>
              <a:ahLst/>
              <a:cxnLst/>
              <a:rect l="l" t="t" r="r" b="b"/>
              <a:pathLst>
                <a:path w="3102209" h="2167467">
                  <a:moveTo>
                    <a:pt x="7887" y="0"/>
                  </a:moveTo>
                  <a:lnTo>
                    <a:pt x="3094322" y="0"/>
                  </a:lnTo>
                  <a:cubicBezTo>
                    <a:pt x="3096414" y="0"/>
                    <a:pt x="3098420" y="831"/>
                    <a:pt x="3099899" y="2310"/>
                  </a:cubicBezTo>
                  <a:cubicBezTo>
                    <a:pt x="3101378" y="3789"/>
                    <a:pt x="3102209" y="5796"/>
                    <a:pt x="3102209" y="7887"/>
                  </a:cubicBezTo>
                  <a:lnTo>
                    <a:pt x="3102209" y="2159579"/>
                  </a:lnTo>
                  <a:cubicBezTo>
                    <a:pt x="3102209" y="2163935"/>
                    <a:pt x="3098678" y="2167467"/>
                    <a:pt x="3094322" y="2167467"/>
                  </a:cubicBezTo>
                  <a:lnTo>
                    <a:pt x="7887" y="2167467"/>
                  </a:lnTo>
                  <a:cubicBezTo>
                    <a:pt x="5796" y="2167467"/>
                    <a:pt x="3789" y="2166636"/>
                    <a:pt x="2310" y="2165157"/>
                  </a:cubicBezTo>
                  <a:cubicBezTo>
                    <a:pt x="831" y="2163677"/>
                    <a:pt x="0" y="2161671"/>
                    <a:pt x="0" y="2159579"/>
                  </a:cubicBezTo>
                  <a:lnTo>
                    <a:pt x="0" y="7887"/>
                  </a:lnTo>
                  <a:cubicBezTo>
                    <a:pt x="0" y="3531"/>
                    <a:pt x="3531" y="0"/>
                    <a:pt x="788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102209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4583948" y="8664304"/>
            <a:ext cx="4444870" cy="1187993"/>
          </a:xfrm>
          <a:custGeom>
            <a:avLst/>
            <a:gdLst/>
            <a:ahLst/>
            <a:cxnLst/>
            <a:rect l="l" t="t" r="r" b="b"/>
            <a:pathLst>
              <a:path w="4444870" h="1187993">
                <a:moveTo>
                  <a:pt x="0" y="0"/>
                </a:moveTo>
                <a:lnTo>
                  <a:pt x="4444870" y="0"/>
                </a:lnTo>
                <a:lnTo>
                  <a:pt x="4444870" y="1187992"/>
                </a:lnTo>
                <a:lnTo>
                  <a:pt x="0" y="1187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416522" y="1296897"/>
            <a:ext cx="9099077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/>
            <a:r>
              <a:rPr lang="en-US" sz="6000" spc="751" dirty="0">
                <a:solidFill>
                  <a:srgbClr val="65C78B"/>
                </a:solidFill>
                <a:latin typeface="Bobby Jones"/>
                <a:ea typeface="Bobby Jones"/>
                <a:cs typeface="Bobby Jones"/>
                <a:sym typeface="Bobby Jones"/>
              </a:rPr>
              <a:t>parameterization</a:t>
            </a:r>
            <a:endParaRPr lang="en-US" sz="6000" u="none" spc="751" dirty="0">
              <a:solidFill>
                <a:srgbClr val="65C78B"/>
              </a:solidFill>
              <a:latin typeface="Bobby Jones"/>
              <a:ea typeface="Bobby Jones"/>
              <a:cs typeface="Bobby Jones"/>
              <a:sym typeface="Bobby Jone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20"/>
              <p:cNvSpPr txBox="1"/>
              <p:nvPr/>
            </p:nvSpPr>
            <p:spPr>
              <a:xfrm>
                <a:off x="1416522" y="4622156"/>
                <a:ext cx="12680478" cy="135421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spcBef>
                    <a:spcPct val="0"/>
                  </a:spcBef>
                </a:pPr>
                <a:r>
                  <a:rPr lang="en-US" sz="4400" u="none" dirty="0">
                    <a:solidFill>
                      <a:srgbClr val="000000"/>
                    </a:solidFill>
                    <a:latin typeface="Bobby Jones" panose="020B0604020202020204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Vertex Cover number </a:t>
                </a:r>
                <a:r>
                  <a:rPr lang="en-US" sz="2400" u="none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obby Jones" panose="020B0604020202020204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(parameter) </a:t>
                </a:r>
                <a:r>
                  <a:rPr lang="en-US" sz="4400" u="none" dirty="0">
                    <a:solidFill>
                      <a:srgbClr val="000000"/>
                    </a:solidFill>
                    <a:latin typeface="Bobby Jones" panose="020B0604020202020204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: </a:t>
                </a:r>
                <a:r>
                  <a:rPr lang="en-US" sz="4400" u="none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Vertex cover size (‘k’)</a:t>
                </a:r>
                <a:endParaRPr lang="en-US" sz="4400" u="none" dirty="0">
                  <a:solidFill>
                    <a:schemeClr val="accent3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IBM Plex Mono"/>
                  <a:sym typeface="IBM Plex Mono"/>
                </a:endParaRPr>
              </a:p>
              <a:p>
                <a:pPr lvl="0">
                  <a:spcBef>
                    <a:spcPct val="0"/>
                  </a:spcBef>
                </a:pPr>
                <a:r>
                  <a:rPr lang="en-US" sz="4400" dirty="0">
                    <a:latin typeface="Bobby Jones" panose="020B0604020202020204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Goal : </a:t>
                </a:r>
                <a:r>
                  <a:rPr lang="en-US" sz="4400" dirty="0"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Find an </a:t>
                </a:r>
                <a:r>
                  <a:rPr lang="en-US" sz="44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ordering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4400" b="1" u="none" dirty="0"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 </a:t>
                </a:r>
                <a:r>
                  <a:rPr lang="en-US" sz="4400" b="1" u="none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minimizing</a:t>
                </a:r>
                <a:r>
                  <a:rPr lang="en-US" sz="4400" b="1" u="none" dirty="0"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 </a:t>
                </a:r>
                <a:r>
                  <a:rPr lang="en-US" sz="4400" u="none" dirty="0"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it’s imbalance</a:t>
                </a:r>
              </a:p>
            </p:txBody>
          </p:sp>
        </mc:Choice>
        <mc:Fallback xmlns="">
          <p:sp>
            <p:nvSpPr>
              <p:cNvPr id="20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522" y="4622156"/>
                <a:ext cx="12680478" cy="1354217"/>
              </a:xfrm>
              <a:prstGeom prst="rect">
                <a:avLst/>
              </a:prstGeom>
              <a:blipFill>
                <a:blip r:embed="rId6"/>
                <a:stretch>
                  <a:fillRect l="-2643" t="-12613" r="-673"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4559972" y="3961178"/>
            <a:ext cx="2246411" cy="236464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0058" y="-2334572"/>
            <a:ext cx="18808116" cy="13869594"/>
            <a:chOff x="0" y="0"/>
            <a:chExt cx="25077488" cy="18492793"/>
          </a:xfrm>
        </p:grpSpPr>
        <p:sp>
          <p:nvSpPr>
            <p:cNvPr id="3" name="Freeform 3"/>
            <p:cNvSpPr/>
            <p:nvPr/>
          </p:nvSpPr>
          <p:spPr>
            <a:xfrm>
              <a:off x="0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518409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6518409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518409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088119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3088119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3088119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9625378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9625378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9625378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028700" y="1028700"/>
            <a:ext cx="13430276" cy="8229600"/>
            <a:chOff x="0" y="0"/>
            <a:chExt cx="3102209" cy="216746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02209" cy="2167467"/>
            </a:xfrm>
            <a:custGeom>
              <a:avLst/>
              <a:gdLst/>
              <a:ahLst/>
              <a:cxnLst/>
              <a:rect l="l" t="t" r="r" b="b"/>
              <a:pathLst>
                <a:path w="3102209" h="2167467">
                  <a:moveTo>
                    <a:pt x="7887" y="0"/>
                  </a:moveTo>
                  <a:lnTo>
                    <a:pt x="3094322" y="0"/>
                  </a:lnTo>
                  <a:cubicBezTo>
                    <a:pt x="3096414" y="0"/>
                    <a:pt x="3098420" y="831"/>
                    <a:pt x="3099899" y="2310"/>
                  </a:cubicBezTo>
                  <a:cubicBezTo>
                    <a:pt x="3101378" y="3789"/>
                    <a:pt x="3102209" y="5796"/>
                    <a:pt x="3102209" y="7887"/>
                  </a:cubicBezTo>
                  <a:lnTo>
                    <a:pt x="3102209" y="2159579"/>
                  </a:lnTo>
                  <a:cubicBezTo>
                    <a:pt x="3102209" y="2163935"/>
                    <a:pt x="3098678" y="2167467"/>
                    <a:pt x="3094322" y="2167467"/>
                  </a:cubicBezTo>
                  <a:lnTo>
                    <a:pt x="7887" y="2167467"/>
                  </a:lnTo>
                  <a:cubicBezTo>
                    <a:pt x="5796" y="2167467"/>
                    <a:pt x="3789" y="2166636"/>
                    <a:pt x="2310" y="2165157"/>
                  </a:cubicBezTo>
                  <a:cubicBezTo>
                    <a:pt x="831" y="2163677"/>
                    <a:pt x="0" y="2161671"/>
                    <a:pt x="0" y="2159579"/>
                  </a:cubicBezTo>
                  <a:lnTo>
                    <a:pt x="0" y="7887"/>
                  </a:lnTo>
                  <a:cubicBezTo>
                    <a:pt x="0" y="3531"/>
                    <a:pt x="3531" y="0"/>
                    <a:pt x="7887" y="0"/>
                  </a:cubicBezTo>
                  <a:close/>
                </a:path>
              </a:pathLst>
            </a:custGeom>
            <a:solidFill>
              <a:srgbClr val="F4E8C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102209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4583948" y="8664304"/>
            <a:ext cx="4444870" cy="1187993"/>
          </a:xfrm>
          <a:custGeom>
            <a:avLst/>
            <a:gdLst/>
            <a:ahLst/>
            <a:cxnLst/>
            <a:rect l="l" t="t" r="r" b="b"/>
            <a:pathLst>
              <a:path w="4444870" h="1187993">
                <a:moveTo>
                  <a:pt x="0" y="0"/>
                </a:moveTo>
                <a:lnTo>
                  <a:pt x="4444870" y="0"/>
                </a:lnTo>
                <a:lnTo>
                  <a:pt x="4444870" y="1187992"/>
                </a:lnTo>
                <a:lnTo>
                  <a:pt x="0" y="1187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416522" y="1296897"/>
            <a:ext cx="13975877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/>
            <a:r>
              <a:rPr lang="en-US" sz="6000" u="none" spc="751" dirty="0">
                <a:solidFill>
                  <a:srgbClr val="65C78B"/>
                </a:solidFill>
                <a:latin typeface="Bobby Jones"/>
                <a:ea typeface="Bobby Jones"/>
                <a:cs typeface="Bobby Jones"/>
                <a:sym typeface="Bobby Jones"/>
              </a:rPr>
              <a:t>parameterized imbalance problem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16522" y="4644289"/>
            <a:ext cx="6397833" cy="1789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279"/>
              </a:lnSpc>
              <a:spcBef>
                <a:spcPct val="0"/>
              </a:spcBef>
            </a:pPr>
            <a:r>
              <a:rPr lang="en-US" sz="5199" dirty="0">
                <a:latin typeface="Bobby Jones" panose="020B0604020202020204" charset="0"/>
                <a:ea typeface="Cambria Math" panose="02040503050406030204" pitchFamily="18" charset="0"/>
                <a:cs typeface="IBM Plex Mono"/>
                <a:sym typeface="IBM Plex Mono"/>
              </a:rPr>
              <a:t>Input</a:t>
            </a:r>
            <a:endParaRPr lang="en-US" sz="5199" u="none" dirty="0">
              <a:latin typeface="Bobby Jones" panose="020B0604020202020204" charset="0"/>
              <a:ea typeface="Cambria Math" panose="02040503050406030204" pitchFamily="18" charset="0"/>
              <a:cs typeface="IBM Plex Mono"/>
              <a:sym typeface="IBM Plex Mono"/>
            </a:endParaRPr>
          </a:p>
          <a:p>
            <a:pPr marL="0" lvl="0" indent="0" algn="l">
              <a:lnSpc>
                <a:spcPts val="7279"/>
              </a:lnSpc>
              <a:spcBef>
                <a:spcPct val="0"/>
              </a:spcBef>
            </a:pPr>
            <a:r>
              <a:rPr lang="en-US" sz="5199" u="none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Vertex cover of size ‘k’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559972" y="3961178"/>
            <a:ext cx="2246411" cy="2364643"/>
          </a:xfrm>
          <a:prstGeom prst="rect">
            <a:avLst/>
          </a:prstGeom>
        </p:spPr>
      </p:pic>
    </p:spTree>
  </p:cSld>
  <p:clrMapOvr>
    <a:masterClrMapping/>
  </p:clrMapOvr>
  <p:transition>
    <p:cover dir="r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0058" y="-2334572"/>
            <a:ext cx="18808116" cy="13869594"/>
            <a:chOff x="0" y="0"/>
            <a:chExt cx="25077488" cy="18492793"/>
          </a:xfrm>
        </p:grpSpPr>
        <p:sp>
          <p:nvSpPr>
            <p:cNvPr id="3" name="Freeform 3"/>
            <p:cNvSpPr/>
            <p:nvPr/>
          </p:nvSpPr>
          <p:spPr>
            <a:xfrm>
              <a:off x="0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518409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6518409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518409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088119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3088119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3088119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9625378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9625378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9625378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028700" y="1028700"/>
            <a:ext cx="13430276" cy="8229600"/>
            <a:chOff x="0" y="0"/>
            <a:chExt cx="3102209" cy="216746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02209" cy="2167467"/>
            </a:xfrm>
            <a:custGeom>
              <a:avLst/>
              <a:gdLst/>
              <a:ahLst/>
              <a:cxnLst/>
              <a:rect l="l" t="t" r="r" b="b"/>
              <a:pathLst>
                <a:path w="3102209" h="2167467">
                  <a:moveTo>
                    <a:pt x="7887" y="0"/>
                  </a:moveTo>
                  <a:lnTo>
                    <a:pt x="3094322" y="0"/>
                  </a:lnTo>
                  <a:cubicBezTo>
                    <a:pt x="3096414" y="0"/>
                    <a:pt x="3098420" y="831"/>
                    <a:pt x="3099899" y="2310"/>
                  </a:cubicBezTo>
                  <a:cubicBezTo>
                    <a:pt x="3101378" y="3789"/>
                    <a:pt x="3102209" y="5796"/>
                    <a:pt x="3102209" y="7887"/>
                  </a:cubicBezTo>
                  <a:lnTo>
                    <a:pt x="3102209" y="2159579"/>
                  </a:lnTo>
                  <a:cubicBezTo>
                    <a:pt x="3102209" y="2163935"/>
                    <a:pt x="3098678" y="2167467"/>
                    <a:pt x="3094322" y="2167467"/>
                  </a:cubicBezTo>
                  <a:lnTo>
                    <a:pt x="7887" y="2167467"/>
                  </a:lnTo>
                  <a:cubicBezTo>
                    <a:pt x="5796" y="2167467"/>
                    <a:pt x="3789" y="2166636"/>
                    <a:pt x="2310" y="2165157"/>
                  </a:cubicBezTo>
                  <a:cubicBezTo>
                    <a:pt x="831" y="2163677"/>
                    <a:pt x="0" y="2161671"/>
                    <a:pt x="0" y="2159579"/>
                  </a:cubicBezTo>
                  <a:lnTo>
                    <a:pt x="0" y="7887"/>
                  </a:lnTo>
                  <a:cubicBezTo>
                    <a:pt x="0" y="3531"/>
                    <a:pt x="3531" y="0"/>
                    <a:pt x="7887" y="0"/>
                  </a:cubicBezTo>
                  <a:close/>
                </a:path>
              </a:pathLst>
            </a:custGeom>
            <a:solidFill>
              <a:srgbClr val="F4E8C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102209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4583948" y="8664304"/>
            <a:ext cx="4444870" cy="1187993"/>
          </a:xfrm>
          <a:custGeom>
            <a:avLst/>
            <a:gdLst/>
            <a:ahLst/>
            <a:cxnLst/>
            <a:rect l="l" t="t" r="r" b="b"/>
            <a:pathLst>
              <a:path w="4444870" h="1187993">
                <a:moveTo>
                  <a:pt x="0" y="0"/>
                </a:moveTo>
                <a:lnTo>
                  <a:pt x="4444870" y="0"/>
                </a:lnTo>
                <a:lnTo>
                  <a:pt x="4444870" y="1187992"/>
                </a:lnTo>
                <a:lnTo>
                  <a:pt x="0" y="1187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416522" y="1296897"/>
            <a:ext cx="13975877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/>
            <a:r>
              <a:rPr lang="en-US" sz="6000" u="none" spc="751" dirty="0">
                <a:solidFill>
                  <a:srgbClr val="65C78B"/>
                </a:solidFill>
                <a:latin typeface="Bobby Jones"/>
                <a:ea typeface="Bobby Jones"/>
                <a:cs typeface="Bobby Jones"/>
                <a:sym typeface="Bobby Jones"/>
              </a:rPr>
              <a:t>parameterized imbalance problem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936171" y="2248599"/>
            <a:ext cx="6397833" cy="1789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7279"/>
              </a:lnSpc>
              <a:spcBef>
                <a:spcPct val="0"/>
              </a:spcBef>
            </a:pPr>
            <a:r>
              <a:rPr lang="en-US" sz="5199" dirty="0">
                <a:latin typeface="Bobby Jones" panose="020B0604020202020204" charset="0"/>
                <a:ea typeface="Cambria Math" panose="02040503050406030204" pitchFamily="18" charset="0"/>
                <a:cs typeface="IBM Plex Mono"/>
                <a:sym typeface="IBM Plex Mono"/>
              </a:rPr>
              <a:t>Input</a:t>
            </a:r>
            <a:endParaRPr lang="en-US" sz="5199" u="none" dirty="0">
              <a:latin typeface="Bobby Jones" panose="020B0604020202020204" charset="0"/>
              <a:ea typeface="Cambria Math" panose="02040503050406030204" pitchFamily="18" charset="0"/>
              <a:cs typeface="IBM Plex Mono"/>
              <a:sym typeface="IBM Plex Mono"/>
            </a:endParaRPr>
          </a:p>
          <a:p>
            <a:pPr marL="0" lvl="0" indent="0" algn="l">
              <a:spcBef>
                <a:spcPct val="0"/>
              </a:spcBef>
            </a:pPr>
            <a:r>
              <a:rPr lang="en-US" sz="5199" u="none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Vertex cover of size ‘k’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559972" y="3961178"/>
            <a:ext cx="2246411" cy="23646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0">
                <a:extLst>
                  <a:ext uri="{FF2B5EF4-FFF2-40B4-BE49-F238E27FC236}">
                    <a16:creationId xmlns:a16="http://schemas.microsoft.com/office/drawing/2014/main" id="{379F51E5-2243-4A65-8B6D-787C98E536B4}"/>
                  </a:ext>
                </a:extLst>
              </p:cNvPr>
              <p:cNvSpPr txBox="1"/>
              <p:nvPr/>
            </p:nvSpPr>
            <p:spPr>
              <a:xfrm>
                <a:off x="1429832" y="2958337"/>
                <a:ext cx="10914568" cy="593451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7279"/>
                  </a:lnSpc>
                  <a:spcBef>
                    <a:spcPct val="0"/>
                  </a:spcBef>
                </a:pPr>
                <a:r>
                  <a:rPr lang="en-US" sz="5199" dirty="0">
                    <a:latin typeface="Bobby Jones" panose="020B0604020202020204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Algorithm</a:t>
                </a:r>
              </a:p>
              <a:p>
                <a:pPr lvl="0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For each ordering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  <m:t>𝑿</m:t>
                        </m:r>
                      </m:sub>
                    </m:sSub>
                  </m:oMath>
                </a14:m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 </a:t>
                </a:r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of the vertex cover X:</a:t>
                </a:r>
              </a:p>
              <a:p>
                <a:pPr lvl="0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    </a:t>
                </a:r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a. </a:t>
                </a:r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For each vertex u, v ∈ X, ensure </a:t>
                </a:r>
                <a:r>
                  <a:rPr lang="el-GR" sz="28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π(</a:t>
                </a:r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u) &lt; </a:t>
                </a:r>
                <a:r>
                  <a:rPr lang="el-GR" sz="28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π(</a:t>
                </a:r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v)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  <m:t>𝑿</m:t>
                        </m:r>
                      </m:sub>
                    </m:sSub>
                  </m:oMath>
                </a14:m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 (u)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  <m:t>𝑿</m:t>
                        </m:r>
                      </m:sub>
                    </m:sSub>
                  </m:oMath>
                </a14:m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 (v)</a:t>
                </a:r>
              </a:p>
              <a:p>
                <a:pPr lvl="0">
                  <a:spcBef>
                    <a:spcPct val="0"/>
                  </a:spcBef>
                </a:pPr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    </a:t>
                </a:r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b. </a:t>
                </a:r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Find the </a:t>
                </a:r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best ordering </a:t>
                </a:r>
                <a:r>
                  <a:rPr lang="el-GR" sz="36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π</a:t>
                </a:r>
                <a:r>
                  <a:rPr lang="el-GR" sz="28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 </a:t>
                </a:r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for vertices in V(G)</a:t>
                </a:r>
              </a:p>
              <a:p>
                <a:pPr lvl="0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        </a:t>
                </a:r>
                <a:r>
                  <a:rPr lang="en-US" sz="2800" b="1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i</a:t>
                </a:r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.</a:t>
                </a:r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 Assign locations to v ∈ V \ X such that imbalance is minimized</a:t>
                </a:r>
              </a:p>
              <a:p>
                <a:pPr lvl="0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    </a:t>
                </a:r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c. </a:t>
                </a:r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Calculate the imbalance </a:t>
                </a:r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ւ (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for the entire graph</a:t>
                </a:r>
              </a:p>
              <a:p>
                <a:pPr lvl="0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    </a:t>
                </a:r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d. </a:t>
                </a:r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If </a:t>
                </a:r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ւ (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el-GR" sz="2800" dirty="0"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&lt; </a:t>
                </a:r>
                <a:r>
                  <a:rPr lang="en-US" sz="28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min_imbalance</a:t>
                </a:r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:</a:t>
                </a:r>
              </a:p>
              <a:p>
                <a:pPr lvl="0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	</a:t>
                </a:r>
                <a:r>
                  <a:rPr lang="en-US" sz="2800" b="1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i</a:t>
                </a:r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. </a:t>
                </a:r>
                <a:r>
                  <a:rPr lang="en-US" sz="28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min_imbalance</a:t>
                </a:r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 = </a:t>
                </a:r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ւ (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  <a:sym typeface="IBM Plex Mono"/>
                </a:endParaRPr>
              </a:p>
              <a:p>
                <a:pPr lvl="0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	</a:t>
                </a:r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ii. </a:t>
                </a:r>
                <a:r>
                  <a:rPr lang="en-US" sz="28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best_ordering</a:t>
                </a:r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 = </a:t>
                </a:r>
                <a:r>
                  <a:rPr lang="el-GR" sz="2800" dirty="0"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π</a:t>
                </a:r>
              </a:p>
            </p:txBody>
          </p:sp>
        </mc:Choice>
        <mc:Fallback xmlns="">
          <p:sp>
            <p:nvSpPr>
              <p:cNvPr id="22" name="TextBox 20">
                <a:extLst>
                  <a:ext uri="{FF2B5EF4-FFF2-40B4-BE49-F238E27FC236}">
                    <a16:creationId xmlns:a16="http://schemas.microsoft.com/office/drawing/2014/main" id="{379F51E5-2243-4A65-8B6D-787C98E53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832" y="2958337"/>
                <a:ext cx="10914568" cy="5934510"/>
              </a:xfrm>
              <a:prstGeom prst="rect">
                <a:avLst/>
              </a:prstGeom>
              <a:blipFill>
                <a:blip r:embed="rId7"/>
                <a:stretch>
                  <a:fillRect l="-3687" t="-2464" b="-2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3590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0058" y="-2334572"/>
            <a:ext cx="18808116" cy="13869594"/>
            <a:chOff x="0" y="0"/>
            <a:chExt cx="25077488" cy="18492793"/>
          </a:xfrm>
        </p:grpSpPr>
        <p:sp>
          <p:nvSpPr>
            <p:cNvPr id="3" name="Freeform 3"/>
            <p:cNvSpPr/>
            <p:nvPr/>
          </p:nvSpPr>
          <p:spPr>
            <a:xfrm>
              <a:off x="0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518409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6518409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518409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088119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3088119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3088119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9625378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9625378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9625378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028700" y="1028700"/>
            <a:ext cx="11778701" cy="8229600"/>
            <a:chOff x="0" y="0"/>
            <a:chExt cx="3102209" cy="216746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02209" cy="2167467"/>
            </a:xfrm>
            <a:custGeom>
              <a:avLst/>
              <a:gdLst/>
              <a:ahLst/>
              <a:cxnLst/>
              <a:rect l="l" t="t" r="r" b="b"/>
              <a:pathLst>
                <a:path w="3102209" h="2167467">
                  <a:moveTo>
                    <a:pt x="7887" y="0"/>
                  </a:moveTo>
                  <a:lnTo>
                    <a:pt x="3094322" y="0"/>
                  </a:lnTo>
                  <a:cubicBezTo>
                    <a:pt x="3096414" y="0"/>
                    <a:pt x="3098420" y="831"/>
                    <a:pt x="3099899" y="2310"/>
                  </a:cubicBezTo>
                  <a:cubicBezTo>
                    <a:pt x="3101378" y="3789"/>
                    <a:pt x="3102209" y="5796"/>
                    <a:pt x="3102209" y="7887"/>
                  </a:cubicBezTo>
                  <a:lnTo>
                    <a:pt x="3102209" y="2159579"/>
                  </a:lnTo>
                  <a:cubicBezTo>
                    <a:pt x="3102209" y="2163935"/>
                    <a:pt x="3098678" y="2167467"/>
                    <a:pt x="3094322" y="2167467"/>
                  </a:cubicBezTo>
                  <a:lnTo>
                    <a:pt x="7887" y="2167467"/>
                  </a:lnTo>
                  <a:cubicBezTo>
                    <a:pt x="5796" y="2167467"/>
                    <a:pt x="3789" y="2166636"/>
                    <a:pt x="2310" y="2165157"/>
                  </a:cubicBezTo>
                  <a:cubicBezTo>
                    <a:pt x="831" y="2163677"/>
                    <a:pt x="0" y="2161671"/>
                    <a:pt x="0" y="2159579"/>
                  </a:cubicBezTo>
                  <a:lnTo>
                    <a:pt x="0" y="7887"/>
                  </a:lnTo>
                  <a:cubicBezTo>
                    <a:pt x="0" y="3531"/>
                    <a:pt x="3531" y="0"/>
                    <a:pt x="7887" y="0"/>
                  </a:cubicBezTo>
                  <a:close/>
                </a:path>
              </a:pathLst>
            </a:custGeom>
            <a:solidFill>
              <a:srgbClr val="F4E8C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102209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5557691" y="7645701"/>
            <a:ext cx="3112285" cy="4114800"/>
          </a:xfrm>
          <a:custGeom>
            <a:avLst/>
            <a:gdLst/>
            <a:ahLst/>
            <a:cxnLst/>
            <a:rect l="l" t="t" r="r" b="b"/>
            <a:pathLst>
              <a:path w="3112285" h="4114800">
                <a:moveTo>
                  <a:pt x="0" y="0"/>
                </a:moveTo>
                <a:lnTo>
                  <a:pt x="3112286" y="0"/>
                </a:lnTo>
                <a:lnTo>
                  <a:pt x="31122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416522" y="1296897"/>
            <a:ext cx="892994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/>
            <a:r>
              <a:rPr lang="en-US" sz="6000" spc="751" dirty="0">
                <a:solidFill>
                  <a:srgbClr val="3E92B4"/>
                </a:solidFill>
                <a:latin typeface="Bobby Jones"/>
                <a:ea typeface="Bobby Jones"/>
                <a:cs typeface="Bobby Jones"/>
                <a:sym typeface="Bobby Jones"/>
              </a:rPr>
              <a:t>methodology</a:t>
            </a:r>
            <a:endParaRPr lang="en-US" sz="6000" u="none" spc="751" dirty="0">
              <a:solidFill>
                <a:srgbClr val="3E92B4"/>
              </a:solidFill>
              <a:latin typeface="Bobby Jones"/>
              <a:ea typeface="Bobby Jones"/>
              <a:cs typeface="Bobby Jones"/>
              <a:sym typeface="Bobby Jones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646944" y="4007125"/>
            <a:ext cx="2612356" cy="2272750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719A1A56-0B4C-4F75-BCD0-EE3603B72768}"/>
              </a:ext>
            </a:extLst>
          </p:cNvPr>
          <p:cNvSpPr/>
          <p:nvPr/>
        </p:nvSpPr>
        <p:spPr>
          <a:xfrm>
            <a:off x="4674085" y="3191256"/>
            <a:ext cx="6096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30FB11B-8E80-4B20-AFC2-289A595224CA}"/>
              </a:ext>
            </a:extLst>
          </p:cNvPr>
          <p:cNvSpPr/>
          <p:nvPr/>
        </p:nvSpPr>
        <p:spPr>
          <a:xfrm>
            <a:off x="5983585" y="3203232"/>
            <a:ext cx="609600" cy="609600"/>
          </a:xfrm>
          <a:prstGeom prst="ellipse">
            <a:avLst/>
          </a:prstGeom>
          <a:solidFill>
            <a:srgbClr val="EE1E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BC72690-0531-4864-95CE-CDBE9B953680}"/>
              </a:ext>
            </a:extLst>
          </p:cNvPr>
          <p:cNvSpPr/>
          <p:nvPr/>
        </p:nvSpPr>
        <p:spPr>
          <a:xfrm>
            <a:off x="7315199" y="3203232"/>
            <a:ext cx="609600" cy="6096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D8CF057-7F0B-43C5-BCF2-7B287960912C}"/>
              </a:ext>
            </a:extLst>
          </p:cNvPr>
          <p:cNvSpPr/>
          <p:nvPr/>
        </p:nvSpPr>
        <p:spPr>
          <a:xfrm>
            <a:off x="8604807" y="3203232"/>
            <a:ext cx="609600" cy="6096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DD5A6FE-A109-4897-BB03-8DF84311A85E}"/>
              </a:ext>
            </a:extLst>
          </p:cNvPr>
          <p:cNvSpPr/>
          <p:nvPr/>
        </p:nvSpPr>
        <p:spPr>
          <a:xfrm>
            <a:off x="10009224" y="3203232"/>
            <a:ext cx="609600" cy="6096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CD558AB-2D32-4A06-BAA8-995CD6CF9D1A}"/>
              </a:ext>
            </a:extLst>
          </p:cNvPr>
          <p:cNvSpPr/>
          <p:nvPr/>
        </p:nvSpPr>
        <p:spPr>
          <a:xfrm>
            <a:off x="11297981" y="3191256"/>
            <a:ext cx="609600" cy="6096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2A6A1CE-8EED-46E3-B32C-AC8BC342BD18}"/>
              </a:ext>
            </a:extLst>
          </p:cNvPr>
          <p:cNvGrpSpPr/>
          <p:nvPr/>
        </p:nvGrpSpPr>
        <p:grpSpPr>
          <a:xfrm flipV="1">
            <a:off x="6270193" y="2715365"/>
            <a:ext cx="2641114" cy="505633"/>
            <a:chOff x="8270693" y="1978119"/>
            <a:chExt cx="2641114" cy="517609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88D8C80-0AE7-4B16-B56B-F7B94D05B8F1}"/>
                </a:ext>
              </a:extLst>
            </p:cNvPr>
            <p:cNvCxnSpPr>
              <a:cxnSpLocks/>
            </p:cNvCxnSpPr>
            <p:nvPr/>
          </p:nvCxnSpPr>
          <p:spPr>
            <a:xfrm>
              <a:off x="8270693" y="1978119"/>
              <a:ext cx="304800" cy="4954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48FF8F6-10B7-4951-B760-A4479D01D459}"/>
                </a:ext>
              </a:extLst>
            </p:cNvPr>
            <p:cNvCxnSpPr>
              <a:cxnSpLocks/>
            </p:cNvCxnSpPr>
            <p:nvPr/>
          </p:nvCxnSpPr>
          <p:spPr>
            <a:xfrm>
              <a:off x="8575493" y="2473558"/>
              <a:ext cx="1961076" cy="2217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74AE77A-DF91-4274-A2A8-16325349AF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36569" y="1990095"/>
              <a:ext cx="375238" cy="50563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B8F37E3-38AA-4590-A302-EFF3C83AE8AF}"/>
              </a:ext>
            </a:extLst>
          </p:cNvPr>
          <p:cNvGrpSpPr/>
          <p:nvPr/>
        </p:nvGrpSpPr>
        <p:grpSpPr>
          <a:xfrm flipV="1">
            <a:off x="8894448" y="2706945"/>
            <a:ext cx="2641114" cy="505633"/>
            <a:chOff x="8270693" y="1978119"/>
            <a:chExt cx="2641114" cy="517609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193CD09-099D-4B10-AD50-A0C56212F2BF}"/>
                </a:ext>
              </a:extLst>
            </p:cNvPr>
            <p:cNvCxnSpPr>
              <a:cxnSpLocks/>
            </p:cNvCxnSpPr>
            <p:nvPr/>
          </p:nvCxnSpPr>
          <p:spPr>
            <a:xfrm>
              <a:off x="8270693" y="1978119"/>
              <a:ext cx="304800" cy="4954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A553AB3-B70C-4339-BED5-6C5D113C63C7}"/>
                </a:ext>
              </a:extLst>
            </p:cNvPr>
            <p:cNvCxnSpPr>
              <a:cxnSpLocks/>
            </p:cNvCxnSpPr>
            <p:nvPr/>
          </p:nvCxnSpPr>
          <p:spPr>
            <a:xfrm>
              <a:off x="8575493" y="2473558"/>
              <a:ext cx="1961076" cy="2217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7D09CCB-2E6B-4BB7-B441-BF86B95332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36569" y="1990095"/>
              <a:ext cx="375238" cy="50563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BC723AC-F899-4EBE-ADA3-35434D784FF9}"/>
              </a:ext>
            </a:extLst>
          </p:cNvPr>
          <p:cNvGrpSpPr/>
          <p:nvPr/>
        </p:nvGrpSpPr>
        <p:grpSpPr>
          <a:xfrm>
            <a:off x="4954134" y="3784553"/>
            <a:ext cx="2608886" cy="587942"/>
            <a:chOff x="8270693" y="1978119"/>
            <a:chExt cx="2641114" cy="517609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E556057-2048-496C-95C9-A842A2C8B5D0}"/>
                </a:ext>
              </a:extLst>
            </p:cNvPr>
            <p:cNvCxnSpPr>
              <a:cxnSpLocks/>
            </p:cNvCxnSpPr>
            <p:nvPr/>
          </p:nvCxnSpPr>
          <p:spPr>
            <a:xfrm>
              <a:off x="8270693" y="1978119"/>
              <a:ext cx="304800" cy="4954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32D3EA5-10DB-48DD-B613-9279E0BC487C}"/>
                </a:ext>
              </a:extLst>
            </p:cNvPr>
            <p:cNvCxnSpPr>
              <a:cxnSpLocks/>
            </p:cNvCxnSpPr>
            <p:nvPr/>
          </p:nvCxnSpPr>
          <p:spPr>
            <a:xfrm>
              <a:off x="8575493" y="2473558"/>
              <a:ext cx="1961076" cy="2217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B2AEF9D-FE88-4BA2-AD4A-54D889AF98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36569" y="1990095"/>
              <a:ext cx="375238" cy="50563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20">
            <a:extLst>
              <a:ext uri="{FF2B5EF4-FFF2-40B4-BE49-F238E27FC236}">
                <a16:creationId xmlns:a16="http://schemas.microsoft.com/office/drawing/2014/main" id="{31523C0C-2279-4FF9-92DD-9A992FAF0B25}"/>
              </a:ext>
            </a:extLst>
          </p:cNvPr>
          <p:cNvSpPr txBox="1"/>
          <p:nvPr/>
        </p:nvSpPr>
        <p:spPr>
          <a:xfrm>
            <a:off x="4746830" y="5073085"/>
            <a:ext cx="6203477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3600" b="1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Vertex Cover, X : </a:t>
            </a:r>
            <a:r>
              <a:rPr lang="en-US" sz="3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{‘c’, ‘d’}</a:t>
            </a:r>
            <a:endParaRPr lang="en-US" sz="3600" u="none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  <a:cs typeface="IBM Plex Mono"/>
              <a:sym typeface="IBM Plex Mono"/>
            </a:endParaRPr>
          </a:p>
        </p:txBody>
      </p:sp>
      <p:sp>
        <p:nvSpPr>
          <p:cNvPr id="43" name="TextBox 20">
            <a:extLst>
              <a:ext uri="{FF2B5EF4-FFF2-40B4-BE49-F238E27FC236}">
                <a16:creationId xmlns:a16="http://schemas.microsoft.com/office/drawing/2014/main" id="{44B17F2B-C936-4CC0-B5E8-A47DA970FEBF}"/>
              </a:ext>
            </a:extLst>
          </p:cNvPr>
          <p:cNvSpPr txBox="1"/>
          <p:nvPr/>
        </p:nvSpPr>
        <p:spPr>
          <a:xfrm>
            <a:off x="4181809" y="6724246"/>
            <a:ext cx="6437015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3600" b="1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Independent Set, I </a:t>
            </a:r>
            <a:r>
              <a:rPr lang="en-US" sz="3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: {‘a’, ‘b’, ‘e’, ‘f’}</a:t>
            </a:r>
            <a:endParaRPr lang="en-US" sz="3600" u="none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  <a:cs typeface="IBM Plex Mono"/>
              <a:sym typeface="IBM Plex Mono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0C0FC0A-6733-44BA-A0DE-4348849300C1}"/>
              </a:ext>
            </a:extLst>
          </p:cNvPr>
          <p:cNvCxnSpPr/>
          <p:nvPr/>
        </p:nvCxnSpPr>
        <p:spPr>
          <a:xfrm flipV="1">
            <a:off x="8382000" y="5753100"/>
            <a:ext cx="0" cy="903928"/>
          </a:xfrm>
          <a:prstGeom prst="straightConnector1">
            <a:avLst/>
          </a:prstGeom>
          <a:ln w="571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9739167"/>
      </p:ext>
    </p:extLst>
  </p:cSld>
  <p:clrMapOvr>
    <a:masterClrMapping/>
  </p:clrMapOvr>
  <p:transition>
    <p:cover dir="r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0058" y="-2334572"/>
            <a:ext cx="18808116" cy="13869594"/>
            <a:chOff x="0" y="0"/>
            <a:chExt cx="25077488" cy="18492793"/>
          </a:xfrm>
        </p:grpSpPr>
        <p:sp>
          <p:nvSpPr>
            <p:cNvPr id="3" name="Freeform 3"/>
            <p:cNvSpPr/>
            <p:nvPr/>
          </p:nvSpPr>
          <p:spPr>
            <a:xfrm>
              <a:off x="0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518409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6518409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518409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088119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3088119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3088119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9625378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9625378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9625378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028700" y="1028700"/>
            <a:ext cx="11778701" cy="8229600"/>
            <a:chOff x="0" y="0"/>
            <a:chExt cx="3102209" cy="216746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02209" cy="2167467"/>
            </a:xfrm>
            <a:custGeom>
              <a:avLst/>
              <a:gdLst/>
              <a:ahLst/>
              <a:cxnLst/>
              <a:rect l="l" t="t" r="r" b="b"/>
              <a:pathLst>
                <a:path w="3102209" h="2167467">
                  <a:moveTo>
                    <a:pt x="7887" y="0"/>
                  </a:moveTo>
                  <a:lnTo>
                    <a:pt x="3094322" y="0"/>
                  </a:lnTo>
                  <a:cubicBezTo>
                    <a:pt x="3096414" y="0"/>
                    <a:pt x="3098420" y="831"/>
                    <a:pt x="3099899" y="2310"/>
                  </a:cubicBezTo>
                  <a:cubicBezTo>
                    <a:pt x="3101378" y="3789"/>
                    <a:pt x="3102209" y="5796"/>
                    <a:pt x="3102209" y="7887"/>
                  </a:cubicBezTo>
                  <a:lnTo>
                    <a:pt x="3102209" y="2159579"/>
                  </a:lnTo>
                  <a:cubicBezTo>
                    <a:pt x="3102209" y="2163935"/>
                    <a:pt x="3098678" y="2167467"/>
                    <a:pt x="3094322" y="2167467"/>
                  </a:cubicBezTo>
                  <a:lnTo>
                    <a:pt x="7887" y="2167467"/>
                  </a:lnTo>
                  <a:cubicBezTo>
                    <a:pt x="5796" y="2167467"/>
                    <a:pt x="3789" y="2166636"/>
                    <a:pt x="2310" y="2165157"/>
                  </a:cubicBezTo>
                  <a:cubicBezTo>
                    <a:pt x="831" y="2163677"/>
                    <a:pt x="0" y="2161671"/>
                    <a:pt x="0" y="2159579"/>
                  </a:cubicBezTo>
                  <a:lnTo>
                    <a:pt x="0" y="7887"/>
                  </a:lnTo>
                  <a:cubicBezTo>
                    <a:pt x="0" y="3531"/>
                    <a:pt x="3531" y="0"/>
                    <a:pt x="7887" y="0"/>
                  </a:cubicBezTo>
                  <a:close/>
                </a:path>
              </a:pathLst>
            </a:custGeom>
            <a:solidFill>
              <a:srgbClr val="F4E8C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102209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5557691" y="7645701"/>
            <a:ext cx="3112285" cy="4114800"/>
          </a:xfrm>
          <a:custGeom>
            <a:avLst/>
            <a:gdLst/>
            <a:ahLst/>
            <a:cxnLst/>
            <a:rect l="l" t="t" r="r" b="b"/>
            <a:pathLst>
              <a:path w="3112285" h="4114800">
                <a:moveTo>
                  <a:pt x="0" y="0"/>
                </a:moveTo>
                <a:lnTo>
                  <a:pt x="3112286" y="0"/>
                </a:lnTo>
                <a:lnTo>
                  <a:pt x="31122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416522" y="1296897"/>
            <a:ext cx="6203477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/>
            <a:r>
              <a:rPr lang="en-US" sz="6000" spc="751" dirty="0">
                <a:solidFill>
                  <a:srgbClr val="3E92B4"/>
                </a:solidFill>
                <a:latin typeface="Bobby Jones"/>
                <a:ea typeface="Bobby Jones"/>
                <a:cs typeface="Bobby Jones"/>
                <a:sym typeface="Bobby Jones"/>
              </a:rPr>
              <a:t>Vertex type !!</a:t>
            </a:r>
            <a:endParaRPr lang="en-US" sz="6000" u="none" spc="751" dirty="0">
              <a:solidFill>
                <a:srgbClr val="3E92B4"/>
              </a:solidFill>
              <a:latin typeface="Bobby Jones"/>
              <a:ea typeface="Bobby Jones"/>
              <a:cs typeface="Bobby Jones"/>
              <a:sym typeface="Bobby Jone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20"/>
              <p:cNvSpPr txBox="1"/>
              <p:nvPr/>
            </p:nvSpPr>
            <p:spPr>
              <a:xfrm>
                <a:off x="1333535" y="5694161"/>
                <a:ext cx="6203477" cy="156017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sz="3600" u="none" dirty="0">
                    <a:solidFill>
                      <a:srgbClr val="000000"/>
                    </a:solidFill>
                    <a:latin typeface="Bobby Jones" panose="020B0604020202020204" charset="0"/>
                    <a:ea typeface="Cambria Math" panose="02040503050406030204" pitchFamily="18" charset="0"/>
                    <a:sym typeface="IBM Plex Mono"/>
                  </a:rPr>
                  <a:t>Type of vertex </a:t>
                </a:r>
                <a14:m>
                  <m:oMath xmlns:m="http://schemas.openxmlformats.org/officeDocument/2006/math">
                    <m:r>
                      <a:rPr lang="en-US" sz="3600" i="1" u="none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IBM Plex Mono"/>
                      </a:rPr>
                      <m:t>𝑣</m:t>
                    </m:r>
                    <m:r>
                      <a:rPr lang="en-US" sz="3600" i="0" u="none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IBM Plex Mono"/>
                      </a:rPr>
                      <m:t>∈</m:t>
                    </m:r>
                    <m:r>
                      <a:rPr lang="en-US" sz="3600" i="1" u="none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IBM Plex Mono"/>
                      </a:rPr>
                      <m:t>𝐼</m:t>
                    </m:r>
                    <m:r>
                      <a:rPr lang="en-US" sz="3600" i="0" u="none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IBM Plex Mono"/>
                      </a:rPr>
                      <m:t>,</m:t>
                    </m:r>
                    <m:r>
                      <a:rPr lang="en-US" sz="3600" i="1" u="none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IBM Plex Mono"/>
                      </a:rPr>
                      <m:t>𝑁</m:t>
                    </m:r>
                    <m:d>
                      <m:dPr>
                        <m:ctrlPr>
                          <a:rPr lang="en-US" sz="3600" i="1" u="none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</m:ctrlPr>
                      </m:dPr>
                      <m:e>
                        <m:r>
                          <a:rPr lang="en-US" sz="3600" i="1" u="none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  <m:t>𝑣</m:t>
                        </m:r>
                      </m:e>
                    </m:d>
                    <m:r>
                      <a:rPr lang="en-US" sz="3600" i="0" u="none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IBM Plex Mono"/>
                      </a:rPr>
                      <m:t>∈</m:t>
                    </m:r>
                    <m:r>
                      <m:rPr>
                        <m:sty m:val="p"/>
                      </m:rPr>
                      <a:rPr lang="en-US" sz="3600" b="0" i="0" u="none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IBM Plex Mono"/>
                      </a:rPr>
                      <m:t>X</m:t>
                    </m:r>
                  </m:oMath>
                </a14:m>
                <a:endParaRPr lang="en-US" sz="3600" u="none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IBM Plex Mono"/>
                  <a:sym typeface="IBM Plex Mono"/>
                </a:endParaRPr>
              </a:p>
              <a:p>
                <a:pPr marL="0" lvl="0" indent="0" algn="l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sz="3600" u="none" dirty="0">
                    <a:solidFill>
                      <a:srgbClr val="000000"/>
                    </a:solidFill>
                    <a:latin typeface="Bobby Jones" panose="020B0604020202020204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Type eq. to Subset of X</a:t>
                </a:r>
              </a:p>
            </p:txBody>
          </p:sp>
        </mc:Choice>
        <mc:Fallback xmlns="">
          <p:sp>
            <p:nvSpPr>
              <p:cNvPr id="20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35" y="5694161"/>
                <a:ext cx="6203477" cy="1560171"/>
              </a:xfrm>
              <a:prstGeom prst="rect">
                <a:avLst/>
              </a:prstGeom>
              <a:blipFill>
                <a:blip r:embed="rId6"/>
                <a:stretch>
                  <a:fillRect l="-4523" b="-16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4646944" y="4007125"/>
            <a:ext cx="2612356" cy="2272750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719A1A56-0B4C-4F75-BCD0-EE3603B72768}"/>
              </a:ext>
            </a:extLst>
          </p:cNvPr>
          <p:cNvSpPr/>
          <p:nvPr/>
        </p:nvSpPr>
        <p:spPr>
          <a:xfrm>
            <a:off x="4674085" y="3191256"/>
            <a:ext cx="6096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30FB11B-8E80-4B20-AFC2-289A595224CA}"/>
              </a:ext>
            </a:extLst>
          </p:cNvPr>
          <p:cNvSpPr/>
          <p:nvPr/>
        </p:nvSpPr>
        <p:spPr>
          <a:xfrm>
            <a:off x="5983585" y="3203232"/>
            <a:ext cx="609600" cy="609600"/>
          </a:xfrm>
          <a:prstGeom prst="ellipse">
            <a:avLst/>
          </a:prstGeom>
          <a:solidFill>
            <a:srgbClr val="EE1E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BC72690-0531-4864-95CE-CDBE9B953680}"/>
              </a:ext>
            </a:extLst>
          </p:cNvPr>
          <p:cNvSpPr/>
          <p:nvPr/>
        </p:nvSpPr>
        <p:spPr>
          <a:xfrm>
            <a:off x="7315199" y="3203232"/>
            <a:ext cx="609600" cy="6096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D8CF057-7F0B-43C5-BCF2-7B287960912C}"/>
              </a:ext>
            </a:extLst>
          </p:cNvPr>
          <p:cNvSpPr/>
          <p:nvPr/>
        </p:nvSpPr>
        <p:spPr>
          <a:xfrm>
            <a:off x="8604807" y="3203232"/>
            <a:ext cx="609600" cy="6096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DD5A6FE-A109-4897-BB03-8DF84311A85E}"/>
              </a:ext>
            </a:extLst>
          </p:cNvPr>
          <p:cNvSpPr/>
          <p:nvPr/>
        </p:nvSpPr>
        <p:spPr>
          <a:xfrm>
            <a:off x="10009224" y="3203232"/>
            <a:ext cx="609600" cy="6096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CD558AB-2D32-4A06-BAA8-995CD6CF9D1A}"/>
              </a:ext>
            </a:extLst>
          </p:cNvPr>
          <p:cNvSpPr/>
          <p:nvPr/>
        </p:nvSpPr>
        <p:spPr>
          <a:xfrm>
            <a:off x="11297981" y="3191256"/>
            <a:ext cx="609600" cy="6096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2A6A1CE-8EED-46E3-B32C-AC8BC342BD18}"/>
              </a:ext>
            </a:extLst>
          </p:cNvPr>
          <p:cNvGrpSpPr/>
          <p:nvPr/>
        </p:nvGrpSpPr>
        <p:grpSpPr>
          <a:xfrm flipV="1">
            <a:off x="6270193" y="2715365"/>
            <a:ext cx="2641114" cy="505633"/>
            <a:chOff x="8270693" y="1978119"/>
            <a:chExt cx="2641114" cy="517609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88D8C80-0AE7-4B16-B56B-F7B94D05B8F1}"/>
                </a:ext>
              </a:extLst>
            </p:cNvPr>
            <p:cNvCxnSpPr>
              <a:cxnSpLocks/>
            </p:cNvCxnSpPr>
            <p:nvPr/>
          </p:nvCxnSpPr>
          <p:spPr>
            <a:xfrm>
              <a:off x="8270693" y="1978119"/>
              <a:ext cx="304800" cy="4954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48FF8F6-10B7-4951-B760-A4479D01D459}"/>
                </a:ext>
              </a:extLst>
            </p:cNvPr>
            <p:cNvCxnSpPr>
              <a:cxnSpLocks/>
            </p:cNvCxnSpPr>
            <p:nvPr/>
          </p:nvCxnSpPr>
          <p:spPr>
            <a:xfrm>
              <a:off x="8575493" y="2473558"/>
              <a:ext cx="1961076" cy="2217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74AE77A-DF91-4274-A2A8-16325349AF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36569" y="1990095"/>
              <a:ext cx="375238" cy="50563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B8F37E3-38AA-4590-A302-EFF3C83AE8AF}"/>
              </a:ext>
            </a:extLst>
          </p:cNvPr>
          <p:cNvGrpSpPr/>
          <p:nvPr/>
        </p:nvGrpSpPr>
        <p:grpSpPr>
          <a:xfrm flipV="1">
            <a:off x="8894448" y="2706945"/>
            <a:ext cx="2641114" cy="505633"/>
            <a:chOff x="8270693" y="1978119"/>
            <a:chExt cx="2641114" cy="517609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193CD09-099D-4B10-AD50-A0C56212F2BF}"/>
                </a:ext>
              </a:extLst>
            </p:cNvPr>
            <p:cNvCxnSpPr>
              <a:cxnSpLocks/>
            </p:cNvCxnSpPr>
            <p:nvPr/>
          </p:nvCxnSpPr>
          <p:spPr>
            <a:xfrm>
              <a:off x="8270693" y="1978119"/>
              <a:ext cx="304800" cy="4954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A553AB3-B70C-4339-BED5-6C5D113C63C7}"/>
                </a:ext>
              </a:extLst>
            </p:cNvPr>
            <p:cNvCxnSpPr>
              <a:cxnSpLocks/>
            </p:cNvCxnSpPr>
            <p:nvPr/>
          </p:nvCxnSpPr>
          <p:spPr>
            <a:xfrm>
              <a:off x="8575493" y="2473558"/>
              <a:ext cx="1961076" cy="2217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7D09CCB-2E6B-4BB7-B441-BF86B95332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36569" y="1990095"/>
              <a:ext cx="375238" cy="50563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BC723AC-F899-4EBE-ADA3-35434D784FF9}"/>
              </a:ext>
            </a:extLst>
          </p:cNvPr>
          <p:cNvGrpSpPr/>
          <p:nvPr/>
        </p:nvGrpSpPr>
        <p:grpSpPr>
          <a:xfrm>
            <a:off x="4954134" y="3784553"/>
            <a:ext cx="2608886" cy="587942"/>
            <a:chOff x="8270693" y="1978119"/>
            <a:chExt cx="2641114" cy="517609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E556057-2048-496C-95C9-A842A2C8B5D0}"/>
                </a:ext>
              </a:extLst>
            </p:cNvPr>
            <p:cNvCxnSpPr>
              <a:cxnSpLocks/>
            </p:cNvCxnSpPr>
            <p:nvPr/>
          </p:nvCxnSpPr>
          <p:spPr>
            <a:xfrm>
              <a:off x="8270693" y="1978119"/>
              <a:ext cx="304800" cy="4954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32D3EA5-10DB-48DD-B613-9279E0BC487C}"/>
                </a:ext>
              </a:extLst>
            </p:cNvPr>
            <p:cNvCxnSpPr>
              <a:cxnSpLocks/>
            </p:cNvCxnSpPr>
            <p:nvPr/>
          </p:nvCxnSpPr>
          <p:spPr>
            <a:xfrm>
              <a:off x="8575493" y="2473558"/>
              <a:ext cx="1961076" cy="2217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B2AEF9D-FE88-4BA2-AD4A-54D889AF98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36569" y="1990095"/>
              <a:ext cx="375238" cy="50563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20">
            <a:extLst>
              <a:ext uri="{FF2B5EF4-FFF2-40B4-BE49-F238E27FC236}">
                <a16:creationId xmlns:a16="http://schemas.microsoft.com/office/drawing/2014/main" id="{31523C0C-2279-4FF9-92DD-9A992FAF0B25}"/>
              </a:ext>
            </a:extLst>
          </p:cNvPr>
          <p:cNvSpPr txBox="1"/>
          <p:nvPr/>
        </p:nvSpPr>
        <p:spPr>
          <a:xfrm>
            <a:off x="6021180" y="4501266"/>
            <a:ext cx="6203477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3600" b="1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Vertex Cover, X : </a:t>
            </a:r>
            <a:r>
              <a:rPr lang="en-US" sz="3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{‘c’, ‘d’}</a:t>
            </a:r>
            <a:endParaRPr lang="en-US" sz="3600" u="none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  <a:cs typeface="IBM Plex Mono"/>
              <a:sym typeface="IBM Plex Mono"/>
            </a:endParaRPr>
          </a:p>
        </p:txBody>
      </p:sp>
      <p:sp>
        <p:nvSpPr>
          <p:cNvPr id="43" name="TextBox 20">
            <a:extLst>
              <a:ext uri="{FF2B5EF4-FFF2-40B4-BE49-F238E27FC236}">
                <a16:creationId xmlns:a16="http://schemas.microsoft.com/office/drawing/2014/main" id="{44B17F2B-C936-4CC0-B5E8-A47DA970FEBF}"/>
              </a:ext>
            </a:extLst>
          </p:cNvPr>
          <p:cNvSpPr txBox="1"/>
          <p:nvPr/>
        </p:nvSpPr>
        <p:spPr>
          <a:xfrm>
            <a:off x="6021180" y="5110464"/>
            <a:ext cx="6437015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3600" b="1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Independent Set, I </a:t>
            </a:r>
            <a:r>
              <a:rPr lang="en-US" sz="3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: {‘a’, ‘b’, ‘e’, ‘f’}</a:t>
            </a:r>
            <a:endParaRPr lang="en-US" sz="3600" u="none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  <a:cs typeface="IBM Plex Mono"/>
              <a:sym typeface="IBM Plex Mon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20">
                <a:extLst>
                  <a:ext uri="{FF2B5EF4-FFF2-40B4-BE49-F238E27FC236}">
                    <a16:creationId xmlns:a16="http://schemas.microsoft.com/office/drawing/2014/main" id="{EBF60D77-3689-46C2-9970-8FA135A52D99}"/>
                  </a:ext>
                </a:extLst>
              </p:cNvPr>
              <p:cNvSpPr txBox="1"/>
              <p:nvPr/>
            </p:nvSpPr>
            <p:spPr>
              <a:xfrm>
                <a:off x="6021180" y="7334990"/>
                <a:ext cx="6437015" cy="166199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spcBef>
                    <a:spcPct val="0"/>
                  </a:spcBef>
                </a:pPr>
                <a:r>
                  <a:rPr lang="en-US" sz="3600" dirty="0">
                    <a:solidFill>
                      <a:srgbClr val="000000"/>
                    </a:solidFill>
                    <a:latin typeface="Bobby Jones" panose="020B0604020202020204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Type</a:t>
                </a:r>
                <a:r>
                  <a:rPr lang="en-US" sz="36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 of vertex ‘a’ :</a:t>
                </a:r>
              </a:p>
              <a:p>
                <a:pPr lvl="0">
                  <a:spcBef>
                    <a:spcPct val="0"/>
                  </a:spcBef>
                </a:pPr>
                <a:r>
                  <a:rPr lang="en-US" sz="3600" u="none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	N(‘a’) = ‘</a:t>
                </a:r>
                <a:r>
                  <a:rPr lang="en-US" sz="36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c’ </a:t>
                </a:r>
                <a14:m>
                  <m:oMath xmlns:m="http://schemas.openxmlformats.org/officeDocument/2006/math">
                    <m:r>
                      <a:rPr lang="en-US" sz="36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IBM Plex Mono"/>
                      </a:rPr>
                      <m:t>∈</m:t>
                    </m:r>
                  </m:oMath>
                </a14:m>
                <a:r>
                  <a:rPr lang="en-US" sz="36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 X</a:t>
                </a:r>
              </a:p>
              <a:p>
                <a:pPr lvl="0">
                  <a:spcBef>
                    <a:spcPct val="0"/>
                  </a:spcBef>
                </a:pPr>
                <a:r>
                  <a:rPr lang="en-US" sz="36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	Type(‘a’) = {‘c’} </a:t>
                </a:r>
                <a:endParaRPr lang="en-US" sz="3600" u="none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IBM Plex Mono"/>
                  <a:sym typeface="IBM Plex Mono"/>
                </a:endParaRPr>
              </a:p>
            </p:txBody>
          </p:sp>
        </mc:Choice>
        <mc:Fallback xmlns="">
          <p:sp>
            <p:nvSpPr>
              <p:cNvPr id="44" name="TextBox 20">
                <a:extLst>
                  <a:ext uri="{FF2B5EF4-FFF2-40B4-BE49-F238E27FC236}">
                    <a16:creationId xmlns:a16="http://schemas.microsoft.com/office/drawing/2014/main" id="{EBF60D77-3689-46C2-9970-8FA135A5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180" y="7334990"/>
                <a:ext cx="6437015" cy="1661993"/>
              </a:xfrm>
              <a:prstGeom prst="rect">
                <a:avLst/>
              </a:prstGeom>
              <a:blipFill>
                <a:blip r:embed="rId8"/>
                <a:stretch>
                  <a:fillRect l="-4356" t="-8425" b="-157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0058" y="-2334572"/>
            <a:ext cx="18808116" cy="13869594"/>
            <a:chOff x="0" y="0"/>
            <a:chExt cx="25077488" cy="18492793"/>
          </a:xfrm>
        </p:grpSpPr>
        <p:sp>
          <p:nvSpPr>
            <p:cNvPr id="3" name="Freeform 3"/>
            <p:cNvSpPr/>
            <p:nvPr/>
          </p:nvSpPr>
          <p:spPr>
            <a:xfrm>
              <a:off x="0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518409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6518409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518409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088119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3088119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3088119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9625378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9625378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9625378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028700" y="1028700"/>
            <a:ext cx="13160339" cy="8229600"/>
            <a:chOff x="0" y="0"/>
            <a:chExt cx="3102209" cy="216746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02209" cy="2167467"/>
            </a:xfrm>
            <a:custGeom>
              <a:avLst/>
              <a:gdLst/>
              <a:ahLst/>
              <a:cxnLst/>
              <a:rect l="l" t="t" r="r" b="b"/>
              <a:pathLst>
                <a:path w="3102209" h="2167467">
                  <a:moveTo>
                    <a:pt x="7887" y="0"/>
                  </a:moveTo>
                  <a:lnTo>
                    <a:pt x="3094322" y="0"/>
                  </a:lnTo>
                  <a:cubicBezTo>
                    <a:pt x="3096414" y="0"/>
                    <a:pt x="3098420" y="831"/>
                    <a:pt x="3099899" y="2310"/>
                  </a:cubicBezTo>
                  <a:cubicBezTo>
                    <a:pt x="3101378" y="3789"/>
                    <a:pt x="3102209" y="5796"/>
                    <a:pt x="3102209" y="7887"/>
                  </a:cubicBezTo>
                  <a:lnTo>
                    <a:pt x="3102209" y="2159579"/>
                  </a:lnTo>
                  <a:cubicBezTo>
                    <a:pt x="3102209" y="2163935"/>
                    <a:pt x="3098678" y="2167467"/>
                    <a:pt x="3094322" y="2167467"/>
                  </a:cubicBezTo>
                  <a:lnTo>
                    <a:pt x="7887" y="2167467"/>
                  </a:lnTo>
                  <a:cubicBezTo>
                    <a:pt x="5796" y="2167467"/>
                    <a:pt x="3789" y="2166636"/>
                    <a:pt x="2310" y="2165157"/>
                  </a:cubicBezTo>
                  <a:cubicBezTo>
                    <a:pt x="831" y="2163677"/>
                    <a:pt x="0" y="2161671"/>
                    <a:pt x="0" y="2159579"/>
                  </a:cubicBezTo>
                  <a:lnTo>
                    <a:pt x="0" y="7887"/>
                  </a:lnTo>
                  <a:cubicBezTo>
                    <a:pt x="0" y="3531"/>
                    <a:pt x="3531" y="0"/>
                    <a:pt x="788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102209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162558" y="3183246"/>
            <a:ext cx="2510878" cy="3062046"/>
          </a:xfrm>
          <a:prstGeom prst="rect">
            <a:avLst/>
          </a:prstGeom>
        </p:spPr>
      </p:pic>
      <p:sp>
        <p:nvSpPr>
          <p:cNvPr id="19" name="Freeform 19"/>
          <p:cNvSpPr/>
          <p:nvPr/>
        </p:nvSpPr>
        <p:spPr>
          <a:xfrm>
            <a:off x="14804701" y="7722418"/>
            <a:ext cx="4909197" cy="4114800"/>
          </a:xfrm>
          <a:custGeom>
            <a:avLst/>
            <a:gdLst/>
            <a:ahLst/>
            <a:cxnLst/>
            <a:rect l="l" t="t" r="r" b="b"/>
            <a:pathLst>
              <a:path w="4909197" h="4114800">
                <a:moveTo>
                  <a:pt x="0" y="0"/>
                </a:moveTo>
                <a:lnTo>
                  <a:pt x="4909198" y="0"/>
                </a:lnTo>
                <a:lnTo>
                  <a:pt x="49091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416523" y="1296897"/>
            <a:ext cx="2434464" cy="1897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777"/>
              </a:lnSpc>
            </a:pPr>
            <a:r>
              <a:rPr lang="en-US" sz="12739" u="none" spc="751" dirty="0">
                <a:solidFill>
                  <a:srgbClr val="E95D44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obby Jones"/>
                <a:sym typeface="Bobby Jones"/>
              </a:rPr>
              <a:t>Q: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098961" y="1487801"/>
            <a:ext cx="8208118" cy="1807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79"/>
              </a:lnSpc>
              <a:spcBef>
                <a:spcPct val="0"/>
              </a:spcBef>
            </a:pPr>
            <a:r>
              <a:rPr lang="en-US" sz="5199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What’s this INTEGER LINEAR PROGRAMMING??</a:t>
            </a:r>
            <a:endParaRPr lang="en-US" sz="5199" u="none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  <a:cs typeface="IBM Plex Mono"/>
              <a:sym typeface="IBM Plex Mono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A00AF2-CEE2-42A3-AB4D-C6BC2B4275E0}"/>
              </a:ext>
            </a:extLst>
          </p:cNvPr>
          <p:cNvSpPr txBox="1"/>
          <p:nvPr/>
        </p:nvSpPr>
        <p:spPr>
          <a:xfrm>
            <a:off x="9272587" y="430053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028" name="Picture 4" descr="Red Hat - Simple English Wikipedia, the free encyclopedia">
            <a:extLst>
              <a:ext uri="{FF2B5EF4-FFF2-40B4-BE49-F238E27FC236}">
                <a16:creationId xmlns:a16="http://schemas.microsoft.com/office/drawing/2014/main" id="{E0BDF372-85AB-43A5-ABFA-45CB624DC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477" y="4726352"/>
            <a:ext cx="1223963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lue Hat Explained: The Six Thinking Hats [Book Summary 7/7] | by Flavio  Rump | Medium">
            <a:extLst>
              <a:ext uri="{FF2B5EF4-FFF2-40B4-BE49-F238E27FC236}">
                <a16:creationId xmlns:a16="http://schemas.microsoft.com/office/drawing/2014/main" id="{8A2498D5-6D89-4F5C-898A-ED055F61C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956" y="5980593"/>
            <a:ext cx="1367127" cy="93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EA73A43-0586-477A-8677-BCAE9004A252}"/>
              </a:ext>
            </a:extLst>
          </p:cNvPr>
          <p:cNvSpPr txBox="1"/>
          <p:nvPr/>
        </p:nvSpPr>
        <p:spPr>
          <a:xfrm>
            <a:off x="3123258" y="4820334"/>
            <a:ext cx="24393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3$</a:t>
            </a:r>
          </a:p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2hr to make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7F0CD4-4830-4CA1-80F9-90A76F1EFC06}"/>
              </a:ext>
            </a:extLst>
          </p:cNvPr>
          <p:cNvSpPr txBox="1"/>
          <p:nvPr/>
        </p:nvSpPr>
        <p:spPr>
          <a:xfrm>
            <a:off x="3229020" y="5950224"/>
            <a:ext cx="24393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5$</a:t>
            </a:r>
          </a:p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3hr to make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55B98E0-67CC-4BFF-BB97-573626C9B4C5}"/>
              </a:ext>
            </a:extLst>
          </p:cNvPr>
          <p:cNvSpPr txBox="1"/>
          <p:nvPr/>
        </p:nvSpPr>
        <p:spPr>
          <a:xfrm>
            <a:off x="1414216" y="7260753"/>
            <a:ext cx="5384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You got 12 </a:t>
            </a:r>
            <a:r>
              <a:rPr lang="en-US" sz="32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hours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! – By Boss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1557DC-91BA-4BC6-A24D-57E8B2558196}"/>
              </a:ext>
            </a:extLst>
          </p:cNvPr>
          <p:cNvSpPr txBox="1"/>
          <p:nvPr/>
        </p:nvSpPr>
        <p:spPr>
          <a:xfrm>
            <a:off x="8136289" y="3752018"/>
            <a:ext cx="5384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Mathematics to save the day!</a:t>
            </a:r>
          </a:p>
        </p:txBody>
      </p:sp>
      <p:grpSp>
        <p:nvGrpSpPr>
          <p:cNvPr id="43" name="Group 15">
            <a:extLst>
              <a:ext uri="{FF2B5EF4-FFF2-40B4-BE49-F238E27FC236}">
                <a16:creationId xmlns:a16="http://schemas.microsoft.com/office/drawing/2014/main" id="{309782AA-027B-4FC3-A7CA-8010102DD114}"/>
              </a:ext>
            </a:extLst>
          </p:cNvPr>
          <p:cNvGrpSpPr/>
          <p:nvPr/>
        </p:nvGrpSpPr>
        <p:grpSpPr>
          <a:xfrm>
            <a:off x="1189643" y="3716881"/>
            <a:ext cx="6583656" cy="4301920"/>
            <a:chOff x="0" y="0"/>
            <a:chExt cx="3102209" cy="2167467"/>
          </a:xfrm>
          <a:noFill/>
        </p:grpSpPr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FC58F161-18CF-4943-B542-59551D59429F}"/>
                </a:ext>
              </a:extLst>
            </p:cNvPr>
            <p:cNvSpPr/>
            <p:nvPr/>
          </p:nvSpPr>
          <p:spPr>
            <a:xfrm>
              <a:off x="0" y="0"/>
              <a:ext cx="3102209" cy="2167467"/>
            </a:xfrm>
            <a:custGeom>
              <a:avLst/>
              <a:gdLst/>
              <a:ahLst/>
              <a:cxnLst/>
              <a:rect l="l" t="t" r="r" b="b"/>
              <a:pathLst>
                <a:path w="3102209" h="2167467">
                  <a:moveTo>
                    <a:pt x="7887" y="0"/>
                  </a:moveTo>
                  <a:lnTo>
                    <a:pt x="3094322" y="0"/>
                  </a:lnTo>
                  <a:cubicBezTo>
                    <a:pt x="3096414" y="0"/>
                    <a:pt x="3098420" y="831"/>
                    <a:pt x="3099899" y="2310"/>
                  </a:cubicBezTo>
                  <a:cubicBezTo>
                    <a:pt x="3101378" y="3789"/>
                    <a:pt x="3102209" y="5796"/>
                    <a:pt x="3102209" y="7887"/>
                  </a:cubicBezTo>
                  <a:lnTo>
                    <a:pt x="3102209" y="2159579"/>
                  </a:lnTo>
                  <a:cubicBezTo>
                    <a:pt x="3102209" y="2163935"/>
                    <a:pt x="3098678" y="2167467"/>
                    <a:pt x="3094322" y="2167467"/>
                  </a:cubicBezTo>
                  <a:lnTo>
                    <a:pt x="7887" y="2167467"/>
                  </a:lnTo>
                  <a:cubicBezTo>
                    <a:pt x="5796" y="2167467"/>
                    <a:pt x="3789" y="2166636"/>
                    <a:pt x="2310" y="2165157"/>
                  </a:cubicBezTo>
                  <a:cubicBezTo>
                    <a:pt x="831" y="2163677"/>
                    <a:pt x="0" y="2161671"/>
                    <a:pt x="0" y="2159579"/>
                  </a:cubicBezTo>
                  <a:lnTo>
                    <a:pt x="0" y="7887"/>
                  </a:lnTo>
                  <a:cubicBezTo>
                    <a:pt x="0" y="3531"/>
                    <a:pt x="3531" y="0"/>
                    <a:pt x="7887" y="0"/>
                  </a:cubicBezTo>
                  <a:close/>
                </a:path>
              </a:pathLst>
            </a:custGeom>
            <a:grpFill/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5" name="TextBox 17">
              <a:extLst>
                <a:ext uri="{FF2B5EF4-FFF2-40B4-BE49-F238E27FC236}">
                  <a16:creationId xmlns:a16="http://schemas.microsoft.com/office/drawing/2014/main" id="{B6119D0F-ED29-486C-96A1-A95ECFD4E3A4}"/>
                </a:ext>
              </a:extLst>
            </p:cNvPr>
            <p:cNvSpPr txBox="1"/>
            <p:nvPr/>
          </p:nvSpPr>
          <p:spPr>
            <a:xfrm>
              <a:off x="0" y="-38100"/>
              <a:ext cx="3102209" cy="220556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A146DD0-CF1E-4CF2-9B1E-F572436E70AE}"/>
                  </a:ext>
                </a:extLst>
              </p:cNvPr>
              <p:cNvSpPr txBox="1"/>
              <p:nvPr/>
            </p:nvSpPr>
            <p:spPr>
              <a:xfrm>
                <a:off x="8163370" y="4819711"/>
                <a:ext cx="5384154" cy="169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Let’s say,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# of </a:t>
                </a:r>
                <a:r>
                  <a:rPr lang="en-US" sz="3600" b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RED</a:t>
                </a:r>
                <a:r>
                  <a:rPr lang="en-US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hats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# of </a:t>
                </a:r>
                <a:r>
                  <a:rPr lang="en-US" sz="36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BLUE</a:t>
                </a:r>
                <a:r>
                  <a:rPr lang="en-US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hats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A146DD0-CF1E-4CF2-9B1E-F572436E7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3370" y="4819711"/>
                <a:ext cx="5384154" cy="1692771"/>
              </a:xfrm>
              <a:prstGeom prst="rect">
                <a:avLst/>
              </a:prstGeom>
              <a:blipFill>
                <a:blip r:embed="rId9"/>
                <a:stretch>
                  <a:fillRect l="-2831" t="-4693" b="-12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5848D3B-C732-41E3-96D4-9914DD0990B0}"/>
                  </a:ext>
                </a:extLst>
              </p:cNvPr>
              <p:cNvSpPr txBox="1"/>
              <p:nvPr/>
            </p:nvSpPr>
            <p:spPr>
              <a:xfrm>
                <a:off x="8163370" y="6576037"/>
                <a:ext cx="501923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+ 3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12</a:t>
                </a:r>
              </a:p>
              <a:p>
                <a:endParaRPr lang="en-US" sz="3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with objective,</a:t>
                </a:r>
              </a:p>
              <a:p>
                <a:r>
                  <a:rPr lang="en-US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profit = 3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+ 5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5848D3B-C732-41E3-96D4-9914DD099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3370" y="6576037"/>
                <a:ext cx="5019230" cy="2308324"/>
              </a:xfrm>
              <a:prstGeom prst="rect">
                <a:avLst/>
              </a:prstGeom>
              <a:blipFill>
                <a:blip r:embed="rId10"/>
                <a:stretch>
                  <a:fillRect l="-3641" t="-4233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6B03B54F-0131-4A7A-BA1D-546C3A3522F5}"/>
              </a:ext>
            </a:extLst>
          </p:cNvPr>
          <p:cNvSpPr txBox="1"/>
          <p:nvPr/>
        </p:nvSpPr>
        <p:spPr>
          <a:xfrm>
            <a:off x="1779513" y="3752018"/>
            <a:ext cx="61888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You want to sell hats and make as much as profit as possible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6" grpId="0"/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0058" y="-2334572"/>
            <a:ext cx="18808116" cy="13869594"/>
            <a:chOff x="0" y="0"/>
            <a:chExt cx="25077488" cy="18492793"/>
          </a:xfrm>
        </p:grpSpPr>
        <p:sp>
          <p:nvSpPr>
            <p:cNvPr id="3" name="Freeform 3"/>
            <p:cNvSpPr/>
            <p:nvPr/>
          </p:nvSpPr>
          <p:spPr>
            <a:xfrm>
              <a:off x="0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518409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6518409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518409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088119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3088119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3088119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9625378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9625378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9625378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028700" y="1028700"/>
            <a:ext cx="11778701" cy="8229600"/>
            <a:chOff x="0" y="0"/>
            <a:chExt cx="3102209" cy="216746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02209" cy="2167467"/>
            </a:xfrm>
            <a:custGeom>
              <a:avLst/>
              <a:gdLst/>
              <a:ahLst/>
              <a:cxnLst/>
              <a:rect l="l" t="t" r="r" b="b"/>
              <a:pathLst>
                <a:path w="3102209" h="2167467">
                  <a:moveTo>
                    <a:pt x="7887" y="0"/>
                  </a:moveTo>
                  <a:lnTo>
                    <a:pt x="3094322" y="0"/>
                  </a:lnTo>
                  <a:cubicBezTo>
                    <a:pt x="3096414" y="0"/>
                    <a:pt x="3098420" y="831"/>
                    <a:pt x="3099899" y="2310"/>
                  </a:cubicBezTo>
                  <a:cubicBezTo>
                    <a:pt x="3101378" y="3789"/>
                    <a:pt x="3102209" y="5796"/>
                    <a:pt x="3102209" y="7887"/>
                  </a:cubicBezTo>
                  <a:lnTo>
                    <a:pt x="3102209" y="2159579"/>
                  </a:lnTo>
                  <a:cubicBezTo>
                    <a:pt x="3102209" y="2163935"/>
                    <a:pt x="3098678" y="2167467"/>
                    <a:pt x="3094322" y="2167467"/>
                  </a:cubicBezTo>
                  <a:lnTo>
                    <a:pt x="7887" y="2167467"/>
                  </a:lnTo>
                  <a:cubicBezTo>
                    <a:pt x="5796" y="2167467"/>
                    <a:pt x="3789" y="2166636"/>
                    <a:pt x="2310" y="2165157"/>
                  </a:cubicBezTo>
                  <a:cubicBezTo>
                    <a:pt x="831" y="2163677"/>
                    <a:pt x="0" y="2161671"/>
                    <a:pt x="0" y="2159579"/>
                  </a:cubicBezTo>
                  <a:lnTo>
                    <a:pt x="0" y="7887"/>
                  </a:lnTo>
                  <a:cubicBezTo>
                    <a:pt x="0" y="3531"/>
                    <a:pt x="3531" y="0"/>
                    <a:pt x="7887" y="0"/>
                  </a:cubicBezTo>
                  <a:close/>
                </a:path>
              </a:pathLst>
            </a:custGeom>
            <a:solidFill>
              <a:srgbClr val="F4E8C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102209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5557691" y="7645701"/>
            <a:ext cx="3112285" cy="4114800"/>
          </a:xfrm>
          <a:custGeom>
            <a:avLst/>
            <a:gdLst/>
            <a:ahLst/>
            <a:cxnLst/>
            <a:rect l="l" t="t" r="r" b="b"/>
            <a:pathLst>
              <a:path w="3112285" h="4114800">
                <a:moveTo>
                  <a:pt x="0" y="0"/>
                </a:moveTo>
                <a:lnTo>
                  <a:pt x="3112286" y="0"/>
                </a:lnTo>
                <a:lnTo>
                  <a:pt x="31122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416522" y="1296897"/>
            <a:ext cx="892994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/>
            <a:r>
              <a:rPr lang="en-US" sz="6000" spc="751" dirty="0">
                <a:solidFill>
                  <a:srgbClr val="3E92B4"/>
                </a:solidFill>
                <a:latin typeface="Bobby Jones"/>
                <a:ea typeface="Bobby Jones"/>
                <a:cs typeface="Bobby Jones"/>
                <a:sym typeface="Bobby Jones"/>
              </a:rPr>
              <a:t>Vertex locations !!</a:t>
            </a:r>
            <a:endParaRPr lang="en-US" sz="6000" u="none" spc="751" dirty="0">
              <a:solidFill>
                <a:srgbClr val="3E92B4"/>
              </a:solidFill>
              <a:latin typeface="Bobby Jones"/>
              <a:ea typeface="Bobby Jones"/>
              <a:cs typeface="Bobby Jones"/>
              <a:sym typeface="Bobby Jone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20"/>
              <p:cNvSpPr txBox="1"/>
              <p:nvPr/>
            </p:nvSpPr>
            <p:spPr>
              <a:xfrm>
                <a:off x="1333535" y="5694161"/>
                <a:ext cx="8420065" cy="72898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sz="3600" u="none" dirty="0">
                    <a:solidFill>
                      <a:srgbClr val="000000"/>
                    </a:solidFill>
                    <a:latin typeface="Bobby Jones" panose="020B0604020202020204" charset="0"/>
                    <a:ea typeface="Cambria Math" panose="02040503050406030204" pitchFamily="18" charset="0"/>
                    <a:sym typeface="IBM Plex Mono"/>
                  </a:rPr>
                  <a:t>location of vertex </a:t>
                </a:r>
                <a14:m>
                  <m:oMath xmlns:m="http://schemas.openxmlformats.org/officeDocument/2006/math">
                    <m:r>
                      <a:rPr lang="en-US" sz="3600" i="1" u="none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IBM Plex Mono"/>
                      </a:rPr>
                      <m:t>𝑣</m:t>
                    </m:r>
                    <m:r>
                      <a:rPr lang="en-US" sz="3600" i="0" u="none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IBM Plex Mono"/>
                      </a:rPr>
                      <m:t>∈</m:t>
                    </m:r>
                    <m:r>
                      <a:rPr lang="en-US" sz="3600" i="1" u="none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IBM Plex Mono"/>
                      </a:rPr>
                      <m:t>𝐼</m:t>
                    </m:r>
                  </m:oMath>
                </a14:m>
                <a:endParaRPr lang="en-US" sz="3600" u="none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IBM Plex Mono"/>
                  <a:sym typeface="IBM Plex Mono"/>
                </a:endParaRPr>
              </a:p>
            </p:txBody>
          </p:sp>
        </mc:Choice>
        <mc:Fallback xmlns="">
          <p:sp>
            <p:nvSpPr>
              <p:cNvPr id="20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35" y="5694161"/>
                <a:ext cx="8420065" cy="728982"/>
              </a:xfrm>
              <a:prstGeom prst="rect">
                <a:avLst/>
              </a:prstGeom>
              <a:blipFill>
                <a:blip r:embed="rId6"/>
                <a:stretch>
                  <a:fillRect l="-3331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4646944" y="4007125"/>
            <a:ext cx="2612356" cy="2272750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719A1A56-0B4C-4F75-BCD0-EE3603B72768}"/>
              </a:ext>
            </a:extLst>
          </p:cNvPr>
          <p:cNvSpPr/>
          <p:nvPr/>
        </p:nvSpPr>
        <p:spPr>
          <a:xfrm>
            <a:off x="4674085" y="3191256"/>
            <a:ext cx="6096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30FB11B-8E80-4B20-AFC2-289A595224CA}"/>
              </a:ext>
            </a:extLst>
          </p:cNvPr>
          <p:cNvSpPr/>
          <p:nvPr/>
        </p:nvSpPr>
        <p:spPr>
          <a:xfrm>
            <a:off x="5983585" y="3203232"/>
            <a:ext cx="609600" cy="609600"/>
          </a:xfrm>
          <a:prstGeom prst="ellipse">
            <a:avLst/>
          </a:prstGeom>
          <a:solidFill>
            <a:srgbClr val="EE1E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BC72690-0531-4864-95CE-CDBE9B953680}"/>
              </a:ext>
            </a:extLst>
          </p:cNvPr>
          <p:cNvSpPr/>
          <p:nvPr/>
        </p:nvSpPr>
        <p:spPr>
          <a:xfrm>
            <a:off x="7315199" y="3203232"/>
            <a:ext cx="609600" cy="6096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D8CF057-7F0B-43C5-BCF2-7B287960912C}"/>
              </a:ext>
            </a:extLst>
          </p:cNvPr>
          <p:cNvSpPr/>
          <p:nvPr/>
        </p:nvSpPr>
        <p:spPr>
          <a:xfrm>
            <a:off x="8604807" y="3203232"/>
            <a:ext cx="609600" cy="6096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DD5A6FE-A109-4897-BB03-8DF84311A85E}"/>
              </a:ext>
            </a:extLst>
          </p:cNvPr>
          <p:cNvSpPr/>
          <p:nvPr/>
        </p:nvSpPr>
        <p:spPr>
          <a:xfrm>
            <a:off x="10009224" y="3203232"/>
            <a:ext cx="609600" cy="6096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CD558AB-2D32-4A06-BAA8-995CD6CF9D1A}"/>
              </a:ext>
            </a:extLst>
          </p:cNvPr>
          <p:cNvSpPr/>
          <p:nvPr/>
        </p:nvSpPr>
        <p:spPr>
          <a:xfrm>
            <a:off x="11297981" y="3191256"/>
            <a:ext cx="609600" cy="6096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2A6A1CE-8EED-46E3-B32C-AC8BC342BD18}"/>
              </a:ext>
            </a:extLst>
          </p:cNvPr>
          <p:cNvGrpSpPr/>
          <p:nvPr/>
        </p:nvGrpSpPr>
        <p:grpSpPr>
          <a:xfrm flipV="1">
            <a:off x="6270193" y="2715365"/>
            <a:ext cx="2641114" cy="505633"/>
            <a:chOff x="8270693" y="1978119"/>
            <a:chExt cx="2641114" cy="517609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88D8C80-0AE7-4B16-B56B-F7B94D05B8F1}"/>
                </a:ext>
              </a:extLst>
            </p:cNvPr>
            <p:cNvCxnSpPr>
              <a:cxnSpLocks/>
            </p:cNvCxnSpPr>
            <p:nvPr/>
          </p:nvCxnSpPr>
          <p:spPr>
            <a:xfrm>
              <a:off x="8270693" y="1978119"/>
              <a:ext cx="304800" cy="4954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48FF8F6-10B7-4951-B760-A4479D01D459}"/>
                </a:ext>
              </a:extLst>
            </p:cNvPr>
            <p:cNvCxnSpPr>
              <a:cxnSpLocks/>
            </p:cNvCxnSpPr>
            <p:nvPr/>
          </p:nvCxnSpPr>
          <p:spPr>
            <a:xfrm>
              <a:off x="8575493" y="2473558"/>
              <a:ext cx="1961076" cy="2217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74AE77A-DF91-4274-A2A8-16325349AF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36569" y="1990095"/>
              <a:ext cx="375238" cy="50563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B8F37E3-38AA-4590-A302-EFF3C83AE8AF}"/>
              </a:ext>
            </a:extLst>
          </p:cNvPr>
          <p:cNvGrpSpPr/>
          <p:nvPr/>
        </p:nvGrpSpPr>
        <p:grpSpPr>
          <a:xfrm flipV="1">
            <a:off x="8894448" y="2706945"/>
            <a:ext cx="2641114" cy="505633"/>
            <a:chOff x="8270693" y="1978119"/>
            <a:chExt cx="2641114" cy="517609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193CD09-099D-4B10-AD50-A0C56212F2BF}"/>
                </a:ext>
              </a:extLst>
            </p:cNvPr>
            <p:cNvCxnSpPr>
              <a:cxnSpLocks/>
            </p:cNvCxnSpPr>
            <p:nvPr/>
          </p:nvCxnSpPr>
          <p:spPr>
            <a:xfrm>
              <a:off x="8270693" y="1978119"/>
              <a:ext cx="304800" cy="4954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A553AB3-B70C-4339-BED5-6C5D113C63C7}"/>
                </a:ext>
              </a:extLst>
            </p:cNvPr>
            <p:cNvCxnSpPr>
              <a:cxnSpLocks/>
            </p:cNvCxnSpPr>
            <p:nvPr/>
          </p:nvCxnSpPr>
          <p:spPr>
            <a:xfrm>
              <a:off x="8575493" y="2473558"/>
              <a:ext cx="1961076" cy="2217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7D09CCB-2E6B-4BB7-B441-BF86B95332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36569" y="1990095"/>
              <a:ext cx="375238" cy="50563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BC723AC-F899-4EBE-ADA3-35434D784FF9}"/>
              </a:ext>
            </a:extLst>
          </p:cNvPr>
          <p:cNvGrpSpPr/>
          <p:nvPr/>
        </p:nvGrpSpPr>
        <p:grpSpPr>
          <a:xfrm>
            <a:off x="4954134" y="3784553"/>
            <a:ext cx="2608886" cy="587942"/>
            <a:chOff x="8270693" y="1978119"/>
            <a:chExt cx="2641114" cy="517609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E556057-2048-496C-95C9-A842A2C8B5D0}"/>
                </a:ext>
              </a:extLst>
            </p:cNvPr>
            <p:cNvCxnSpPr>
              <a:cxnSpLocks/>
            </p:cNvCxnSpPr>
            <p:nvPr/>
          </p:nvCxnSpPr>
          <p:spPr>
            <a:xfrm>
              <a:off x="8270693" y="1978119"/>
              <a:ext cx="304800" cy="4954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32D3EA5-10DB-48DD-B613-9279E0BC487C}"/>
                </a:ext>
              </a:extLst>
            </p:cNvPr>
            <p:cNvCxnSpPr>
              <a:cxnSpLocks/>
            </p:cNvCxnSpPr>
            <p:nvPr/>
          </p:nvCxnSpPr>
          <p:spPr>
            <a:xfrm>
              <a:off x="8575493" y="2473558"/>
              <a:ext cx="1961076" cy="2217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B2AEF9D-FE88-4BA2-AD4A-54D889AF98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36569" y="1990095"/>
              <a:ext cx="375238" cy="50563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20">
            <a:extLst>
              <a:ext uri="{FF2B5EF4-FFF2-40B4-BE49-F238E27FC236}">
                <a16:creationId xmlns:a16="http://schemas.microsoft.com/office/drawing/2014/main" id="{31523C0C-2279-4FF9-92DD-9A992FAF0B25}"/>
              </a:ext>
            </a:extLst>
          </p:cNvPr>
          <p:cNvSpPr txBox="1"/>
          <p:nvPr/>
        </p:nvSpPr>
        <p:spPr>
          <a:xfrm>
            <a:off x="6021180" y="4501266"/>
            <a:ext cx="6203477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3600" b="1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Vertex Cover, X : </a:t>
            </a:r>
            <a:r>
              <a:rPr lang="en-US" sz="3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{‘c’, ‘d’}</a:t>
            </a:r>
            <a:endParaRPr lang="en-US" sz="3600" u="none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  <a:cs typeface="IBM Plex Mono"/>
              <a:sym typeface="IBM Plex Mono"/>
            </a:endParaRPr>
          </a:p>
        </p:txBody>
      </p:sp>
      <p:sp>
        <p:nvSpPr>
          <p:cNvPr id="43" name="TextBox 20">
            <a:extLst>
              <a:ext uri="{FF2B5EF4-FFF2-40B4-BE49-F238E27FC236}">
                <a16:creationId xmlns:a16="http://schemas.microsoft.com/office/drawing/2014/main" id="{44B17F2B-C936-4CC0-B5E8-A47DA970FEBF}"/>
              </a:ext>
            </a:extLst>
          </p:cNvPr>
          <p:cNvSpPr txBox="1"/>
          <p:nvPr/>
        </p:nvSpPr>
        <p:spPr>
          <a:xfrm>
            <a:off x="6021180" y="5110464"/>
            <a:ext cx="6437015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3600" b="1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Independent Set, I </a:t>
            </a:r>
            <a:r>
              <a:rPr lang="en-US" sz="3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: {‘a’, ‘b’, ‘e’, ‘f’}</a:t>
            </a:r>
            <a:endParaRPr lang="en-US" sz="3600" u="none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  <a:cs typeface="IBM Plex Mono"/>
              <a:sym typeface="IBM Plex Mono"/>
            </a:endParaRPr>
          </a:p>
        </p:txBody>
      </p:sp>
      <p:sp>
        <p:nvSpPr>
          <p:cNvPr id="44" name="TextBox 20">
            <a:extLst>
              <a:ext uri="{FF2B5EF4-FFF2-40B4-BE49-F238E27FC236}">
                <a16:creationId xmlns:a16="http://schemas.microsoft.com/office/drawing/2014/main" id="{EBF60D77-3689-46C2-9970-8FA135A52D99}"/>
              </a:ext>
            </a:extLst>
          </p:cNvPr>
          <p:cNvSpPr txBox="1"/>
          <p:nvPr/>
        </p:nvSpPr>
        <p:spPr>
          <a:xfrm>
            <a:off x="1383524" y="6605326"/>
            <a:ext cx="6437015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Bobby Jones" panose="020B0604020202020204" charset="0"/>
                <a:ea typeface="Cambria Math" panose="02040503050406030204" pitchFamily="18" charset="0"/>
                <a:cs typeface="IBM Plex Mono"/>
                <a:sym typeface="IBM Plex Mono"/>
              </a:rPr>
              <a:t>Possible locations</a:t>
            </a:r>
            <a:r>
              <a:rPr lang="en-US" sz="3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 of vertex ‘a’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20">
                <a:extLst>
                  <a:ext uri="{FF2B5EF4-FFF2-40B4-BE49-F238E27FC236}">
                    <a16:creationId xmlns:a16="http://schemas.microsoft.com/office/drawing/2014/main" id="{B6063A91-02D9-41EF-8343-E5DB43E99879}"/>
                  </a:ext>
                </a:extLst>
              </p:cNvPr>
              <p:cNvSpPr txBox="1"/>
              <p:nvPr/>
            </p:nvSpPr>
            <p:spPr>
              <a:xfrm>
                <a:off x="6288385" y="7918113"/>
                <a:ext cx="916717" cy="55399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u="none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</m:ctrlPr>
                        </m:sSubPr>
                        <m:e>
                          <m:r>
                            <a:rPr lang="en-US" sz="3600" b="0" i="1" u="none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𝐿</m:t>
                          </m:r>
                        </m:e>
                        <m:sub>
                          <m:r>
                            <a:rPr lang="en-US" sz="3600" b="0" i="1" u="none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u="none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IBM Plex Mono"/>
                  <a:sym typeface="IBM Plex Mono"/>
                </a:endParaRPr>
              </a:p>
            </p:txBody>
          </p:sp>
        </mc:Choice>
        <mc:Fallback xmlns="">
          <p:sp>
            <p:nvSpPr>
              <p:cNvPr id="47" name="TextBox 20">
                <a:extLst>
                  <a:ext uri="{FF2B5EF4-FFF2-40B4-BE49-F238E27FC236}">
                    <a16:creationId xmlns:a16="http://schemas.microsoft.com/office/drawing/2014/main" id="{B6063A91-02D9-41EF-8343-E5DB43E99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385" y="7918113"/>
                <a:ext cx="916717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20">
                <a:extLst>
                  <a:ext uri="{FF2B5EF4-FFF2-40B4-BE49-F238E27FC236}">
                    <a16:creationId xmlns:a16="http://schemas.microsoft.com/office/drawing/2014/main" id="{DFF74CD6-80E7-4FA2-AEB5-D6C46A66549E}"/>
                  </a:ext>
                </a:extLst>
              </p:cNvPr>
              <p:cNvSpPr txBox="1"/>
              <p:nvPr/>
            </p:nvSpPr>
            <p:spPr>
              <a:xfrm>
                <a:off x="9094406" y="7918113"/>
                <a:ext cx="2133172" cy="110799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r"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u="none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</m:ctrlPr>
                      </m:sSubPr>
                      <m:e>
                        <m:r>
                          <a:rPr lang="en-US" sz="3600" b="0" i="1" u="none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  <m:t>𝐿</m:t>
                        </m:r>
                      </m:e>
                      <m:sub>
                        <m:r>
                          <a:rPr lang="en-US" sz="3600" b="0" i="1" u="none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600" u="none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 </a:t>
                </a:r>
              </a:p>
              <a:p>
                <a:pPr marL="0" lvl="0" indent="0" algn="l">
                  <a:spcBef>
                    <a:spcPct val="0"/>
                  </a:spcBef>
                </a:pPr>
                <a:r>
                  <a:rPr lang="en-US" sz="3600" u="none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k = |X| = 2 </a:t>
                </a:r>
              </a:p>
            </p:txBody>
          </p:sp>
        </mc:Choice>
        <mc:Fallback xmlns="">
          <p:sp>
            <p:nvSpPr>
              <p:cNvPr id="53" name="TextBox 20">
                <a:extLst>
                  <a:ext uri="{FF2B5EF4-FFF2-40B4-BE49-F238E27FC236}">
                    <a16:creationId xmlns:a16="http://schemas.microsoft.com/office/drawing/2014/main" id="{DFF74CD6-80E7-4FA2-AEB5-D6C46A665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4406" y="7918113"/>
                <a:ext cx="2133172" cy="1107996"/>
              </a:xfrm>
              <a:prstGeom prst="rect">
                <a:avLst/>
              </a:prstGeom>
              <a:blipFill>
                <a:blip r:embed="rId9"/>
                <a:stretch>
                  <a:fillRect l="-13143" r="-17143" b="-23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20">
            <a:extLst>
              <a:ext uri="{FF2B5EF4-FFF2-40B4-BE49-F238E27FC236}">
                <a16:creationId xmlns:a16="http://schemas.microsoft.com/office/drawing/2014/main" id="{28E865DC-2142-4FB2-9988-3B24778A3F41}"/>
              </a:ext>
            </a:extLst>
          </p:cNvPr>
          <p:cNvSpPr txBox="1"/>
          <p:nvPr/>
        </p:nvSpPr>
        <p:spPr>
          <a:xfrm>
            <a:off x="1435573" y="7357438"/>
            <a:ext cx="1993427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{</a:t>
            </a:r>
            <a:r>
              <a:rPr lang="en-US" sz="36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‘a’,</a:t>
            </a:r>
            <a:r>
              <a:rPr lang="en-US" sz="3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 ‘c’, ‘d’}</a:t>
            </a:r>
            <a:endParaRPr lang="en-US" sz="3600" u="none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  <a:cs typeface="IBM Plex Mono"/>
              <a:sym typeface="IBM Plex Mon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20">
                <a:extLst>
                  <a:ext uri="{FF2B5EF4-FFF2-40B4-BE49-F238E27FC236}">
                    <a16:creationId xmlns:a16="http://schemas.microsoft.com/office/drawing/2014/main" id="{58CA5439-4FE3-4C7B-9B6E-6BC0E5D7BFCF}"/>
                  </a:ext>
                </a:extLst>
              </p:cNvPr>
              <p:cNvSpPr txBox="1"/>
              <p:nvPr/>
            </p:nvSpPr>
            <p:spPr>
              <a:xfrm>
                <a:off x="1676400" y="7942302"/>
                <a:ext cx="916717" cy="55399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u="none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</m:ctrlPr>
                        </m:sSubPr>
                        <m:e>
                          <m:r>
                            <a:rPr lang="en-US" sz="3600" b="0" i="1" u="none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𝐿</m:t>
                          </m:r>
                        </m:e>
                        <m:sub>
                          <m:r>
                            <a:rPr lang="en-US" sz="3600" b="0" i="1" u="none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600" u="none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IBM Plex Mono"/>
                  <a:sym typeface="IBM Plex Mono"/>
                </a:endParaRPr>
              </a:p>
            </p:txBody>
          </p:sp>
        </mc:Choice>
        <mc:Fallback xmlns="">
          <p:sp>
            <p:nvSpPr>
              <p:cNvPr id="56" name="TextBox 20">
                <a:extLst>
                  <a:ext uri="{FF2B5EF4-FFF2-40B4-BE49-F238E27FC236}">
                    <a16:creationId xmlns:a16="http://schemas.microsoft.com/office/drawing/2014/main" id="{58CA5439-4FE3-4C7B-9B6E-6BC0E5D7B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7942302"/>
                <a:ext cx="916717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20">
            <a:extLst>
              <a:ext uri="{FF2B5EF4-FFF2-40B4-BE49-F238E27FC236}">
                <a16:creationId xmlns:a16="http://schemas.microsoft.com/office/drawing/2014/main" id="{4BC93FDD-0582-4054-9C88-B906FDB9AE15}"/>
              </a:ext>
            </a:extLst>
          </p:cNvPr>
          <p:cNvSpPr txBox="1"/>
          <p:nvPr/>
        </p:nvSpPr>
        <p:spPr>
          <a:xfrm>
            <a:off x="5404992" y="7341507"/>
            <a:ext cx="2415547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 {‘c’, </a:t>
            </a:r>
            <a:r>
              <a:rPr lang="en-US" sz="36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‘a’, </a:t>
            </a:r>
            <a:r>
              <a:rPr lang="en-US" sz="3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‘d’}</a:t>
            </a:r>
            <a:endParaRPr lang="en-US" sz="3600" u="none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  <a:cs typeface="IBM Plex Mono"/>
              <a:sym typeface="IBM Plex Mono"/>
            </a:endParaRPr>
          </a:p>
        </p:txBody>
      </p:sp>
      <p:sp>
        <p:nvSpPr>
          <p:cNvPr id="58" name="TextBox 20">
            <a:extLst>
              <a:ext uri="{FF2B5EF4-FFF2-40B4-BE49-F238E27FC236}">
                <a16:creationId xmlns:a16="http://schemas.microsoft.com/office/drawing/2014/main" id="{1360BB22-6467-4BAE-8E8F-C8706A8D911F}"/>
              </a:ext>
            </a:extLst>
          </p:cNvPr>
          <p:cNvSpPr txBox="1"/>
          <p:nvPr/>
        </p:nvSpPr>
        <p:spPr>
          <a:xfrm>
            <a:off x="9347048" y="7339239"/>
            <a:ext cx="2415547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{‘c’, ‘d’, </a:t>
            </a:r>
            <a:r>
              <a:rPr lang="en-US" sz="36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‘a’</a:t>
            </a:r>
            <a:r>
              <a:rPr lang="en-US" sz="3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}</a:t>
            </a:r>
            <a:endParaRPr lang="en-US" sz="3600" u="none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  <a:cs typeface="IBM Plex Mono"/>
              <a:sym typeface="IBM Plex Mono"/>
            </a:endParaRPr>
          </a:p>
        </p:txBody>
      </p:sp>
    </p:spTree>
    <p:extLst>
      <p:ext uri="{BB962C8B-B14F-4D97-AF65-F5344CB8AC3E}">
        <p14:creationId xmlns:p14="http://schemas.microsoft.com/office/powerpoint/2010/main" val="29766383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3" grpId="0"/>
      <p:bldP spid="55" grpId="0"/>
      <p:bldP spid="56" grpId="0"/>
      <p:bldP spid="57" grpId="0"/>
      <p:bldP spid="5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0058" y="-2334572"/>
            <a:ext cx="18808116" cy="13869594"/>
            <a:chOff x="0" y="0"/>
            <a:chExt cx="25077488" cy="18492793"/>
          </a:xfrm>
        </p:grpSpPr>
        <p:sp>
          <p:nvSpPr>
            <p:cNvPr id="3" name="Freeform 3"/>
            <p:cNvSpPr/>
            <p:nvPr/>
          </p:nvSpPr>
          <p:spPr>
            <a:xfrm>
              <a:off x="0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518409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6518409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518409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088119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3088119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3088119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9625378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9625378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9625378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028700" y="1028700"/>
            <a:ext cx="12854681" cy="8229600"/>
            <a:chOff x="0" y="0"/>
            <a:chExt cx="3102209" cy="216746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02209" cy="2167467"/>
            </a:xfrm>
            <a:custGeom>
              <a:avLst/>
              <a:gdLst/>
              <a:ahLst/>
              <a:cxnLst/>
              <a:rect l="l" t="t" r="r" b="b"/>
              <a:pathLst>
                <a:path w="3102209" h="2167467">
                  <a:moveTo>
                    <a:pt x="7887" y="0"/>
                  </a:moveTo>
                  <a:lnTo>
                    <a:pt x="3094322" y="0"/>
                  </a:lnTo>
                  <a:cubicBezTo>
                    <a:pt x="3096414" y="0"/>
                    <a:pt x="3098420" y="831"/>
                    <a:pt x="3099899" y="2310"/>
                  </a:cubicBezTo>
                  <a:cubicBezTo>
                    <a:pt x="3101378" y="3789"/>
                    <a:pt x="3102209" y="5796"/>
                    <a:pt x="3102209" y="7887"/>
                  </a:cubicBezTo>
                  <a:lnTo>
                    <a:pt x="3102209" y="2159579"/>
                  </a:lnTo>
                  <a:cubicBezTo>
                    <a:pt x="3102209" y="2163935"/>
                    <a:pt x="3098678" y="2167467"/>
                    <a:pt x="3094322" y="2167467"/>
                  </a:cubicBezTo>
                  <a:lnTo>
                    <a:pt x="7887" y="2167467"/>
                  </a:lnTo>
                  <a:cubicBezTo>
                    <a:pt x="5796" y="2167467"/>
                    <a:pt x="3789" y="2166636"/>
                    <a:pt x="2310" y="2165157"/>
                  </a:cubicBezTo>
                  <a:cubicBezTo>
                    <a:pt x="831" y="2163677"/>
                    <a:pt x="0" y="2161671"/>
                    <a:pt x="0" y="2159579"/>
                  </a:cubicBezTo>
                  <a:lnTo>
                    <a:pt x="0" y="7887"/>
                  </a:lnTo>
                  <a:cubicBezTo>
                    <a:pt x="0" y="3531"/>
                    <a:pt x="3531" y="0"/>
                    <a:pt x="788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102209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883381" y="3624666"/>
            <a:ext cx="3037668" cy="3037668"/>
          </a:xfrm>
          <a:prstGeom prst="rect">
            <a:avLst/>
          </a:prstGeom>
        </p:spPr>
      </p:pic>
      <p:sp>
        <p:nvSpPr>
          <p:cNvPr id="19" name="Freeform 19"/>
          <p:cNvSpPr/>
          <p:nvPr/>
        </p:nvSpPr>
        <p:spPr>
          <a:xfrm>
            <a:off x="15218496" y="6865870"/>
            <a:ext cx="4081608" cy="3421130"/>
          </a:xfrm>
          <a:custGeom>
            <a:avLst/>
            <a:gdLst/>
            <a:ahLst/>
            <a:cxnLst/>
            <a:rect l="l" t="t" r="r" b="b"/>
            <a:pathLst>
              <a:path w="4081608" h="3421130">
                <a:moveTo>
                  <a:pt x="0" y="0"/>
                </a:moveTo>
                <a:lnTo>
                  <a:pt x="4081608" y="0"/>
                </a:lnTo>
                <a:lnTo>
                  <a:pt x="4081608" y="3421130"/>
                </a:lnTo>
                <a:lnTo>
                  <a:pt x="0" y="34211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416523" y="1296897"/>
            <a:ext cx="10318277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/>
            <a:r>
              <a:rPr lang="en-US" sz="6000" spc="751" dirty="0">
                <a:solidFill>
                  <a:srgbClr val="E95D44"/>
                </a:solidFill>
                <a:latin typeface="Bobby Jones"/>
                <a:ea typeface="Bobby Jones"/>
                <a:cs typeface="Bobby Jones"/>
                <a:sym typeface="Bobby Jones"/>
              </a:rPr>
              <a:t>Connection with </a:t>
            </a:r>
            <a:r>
              <a:rPr lang="en-US" sz="6000" spc="751" dirty="0" err="1">
                <a:solidFill>
                  <a:srgbClr val="E95D44"/>
                </a:solidFill>
                <a:latin typeface="Bobby Jones"/>
                <a:ea typeface="Bobby Jones"/>
                <a:cs typeface="Bobby Jones"/>
                <a:sym typeface="Bobby Jones"/>
              </a:rPr>
              <a:t>iLP</a:t>
            </a:r>
            <a:endParaRPr lang="en-US" sz="6000" u="none" spc="751" dirty="0">
              <a:solidFill>
                <a:srgbClr val="E95D44"/>
              </a:solidFill>
              <a:latin typeface="Bobby Jones"/>
              <a:ea typeface="Bobby Jones"/>
              <a:cs typeface="Bobby Jones"/>
              <a:sym typeface="Bobby Jone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0">
                <a:extLst>
                  <a:ext uri="{FF2B5EF4-FFF2-40B4-BE49-F238E27FC236}">
                    <a16:creationId xmlns:a16="http://schemas.microsoft.com/office/drawing/2014/main" id="{F2F4968B-74A3-4B9C-B4A0-F366CEBB554F}"/>
                  </a:ext>
                </a:extLst>
              </p:cNvPr>
              <p:cNvSpPr txBox="1"/>
              <p:nvPr/>
            </p:nvSpPr>
            <p:spPr>
              <a:xfrm>
                <a:off x="1416523" y="2527591"/>
                <a:ext cx="10165877" cy="276998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ct val="300000"/>
                  </a:lnSpc>
                  <a:spcBef>
                    <a:spcPct val="0"/>
                  </a:spcBef>
                </a:pPr>
                <a:r>
                  <a:rPr lang="en-US" sz="3600" dirty="0">
                    <a:solidFill>
                      <a:srgbClr val="000000"/>
                    </a:solidFill>
                    <a:latin typeface="Bobby Jones" panose="020B0604020202020204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We have 2 options </a:t>
                </a:r>
              </a:p>
              <a:p>
                <a:pPr marL="742950" lvl="0" indent="-742950">
                  <a:spcBef>
                    <a:spcPct val="0"/>
                  </a:spcBef>
                  <a:buAutoNum type="arabicPeriod"/>
                </a:pPr>
                <a:r>
                  <a:rPr lang="en-US" sz="3600" b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Partitioning</a:t>
                </a:r>
                <a:r>
                  <a:rPr lang="en-US" sz="36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 set I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  <m:t>𝐿</m:t>
                        </m:r>
                      </m:e>
                      <m:sub>
                        <m:r>
                          <a:rPr lang="en-US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  <m:t>𝐿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  <m:t>𝐿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  <m:t>𝐿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  <m:t>𝑘</m:t>
                        </m:r>
                      </m:sub>
                    </m:sSub>
                  </m:oMath>
                </a14:m>
                <a:endParaRPr lang="en-US" sz="360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IBM Plex Mono"/>
                  <a:sym typeface="IBM Plex Mono"/>
                </a:endParaRPr>
              </a:p>
              <a:p>
                <a:pPr marL="742950" lvl="0" indent="-742950">
                  <a:spcBef>
                    <a:spcPct val="0"/>
                  </a:spcBef>
                  <a:buAutoNum type="arabicPeriod"/>
                </a:pPr>
                <a:r>
                  <a:rPr lang="en-US" sz="36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Optimal </a:t>
                </a:r>
                <a:r>
                  <a:rPr lang="en-US" sz="3600" b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inner ordering </a:t>
                </a:r>
                <a:r>
                  <a:rPr lang="en-US" sz="36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at all locations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  <m:t>𝐿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  </a:t>
                </a:r>
              </a:p>
            </p:txBody>
          </p:sp>
        </mc:Choice>
        <mc:Fallback xmlns="">
          <p:sp>
            <p:nvSpPr>
              <p:cNvPr id="22" name="TextBox 20">
                <a:extLst>
                  <a:ext uri="{FF2B5EF4-FFF2-40B4-BE49-F238E27FC236}">
                    <a16:creationId xmlns:a16="http://schemas.microsoft.com/office/drawing/2014/main" id="{F2F4968B-74A3-4B9C-B4A0-F366CEBB5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523" y="2527591"/>
                <a:ext cx="10165877" cy="2769989"/>
              </a:xfrm>
              <a:prstGeom prst="rect">
                <a:avLst/>
              </a:prstGeom>
              <a:blipFill>
                <a:blip r:embed="rId7"/>
                <a:stretch>
                  <a:fillRect l="-2698" b="-9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0058" y="-2334572"/>
            <a:ext cx="18808116" cy="13869594"/>
            <a:chOff x="0" y="0"/>
            <a:chExt cx="25077488" cy="18492793"/>
          </a:xfrm>
        </p:grpSpPr>
        <p:sp>
          <p:nvSpPr>
            <p:cNvPr id="3" name="Freeform 3"/>
            <p:cNvSpPr/>
            <p:nvPr/>
          </p:nvSpPr>
          <p:spPr>
            <a:xfrm>
              <a:off x="0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518409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6518409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518409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088119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3088119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3088119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9625378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9625378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9625378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028700" y="1028700"/>
            <a:ext cx="12854681" cy="8229600"/>
            <a:chOff x="0" y="0"/>
            <a:chExt cx="3102209" cy="216746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02209" cy="2167467"/>
            </a:xfrm>
            <a:custGeom>
              <a:avLst/>
              <a:gdLst/>
              <a:ahLst/>
              <a:cxnLst/>
              <a:rect l="l" t="t" r="r" b="b"/>
              <a:pathLst>
                <a:path w="3102209" h="2167467">
                  <a:moveTo>
                    <a:pt x="7887" y="0"/>
                  </a:moveTo>
                  <a:lnTo>
                    <a:pt x="3094322" y="0"/>
                  </a:lnTo>
                  <a:cubicBezTo>
                    <a:pt x="3096414" y="0"/>
                    <a:pt x="3098420" y="831"/>
                    <a:pt x="3099899" y="2310"/>
                  </a:cubicBezTo>
                  <a:cubicBezTo>
                    <a:pt x="3101378" y="3789"/>
                    <a:pt x="3102209" y="5796"/>
                    <a:pt x="3102209" y="7887"/>
                  </a:cubicBezTo>
                  <a:lnTo>
                    <a:pt x="3102209" y="2159579"/>
                  </a:lnTo>
                  <a:cubicBezTo>
                    <a:pt x="3102209" y="2163935"/>
                    <a:pt x="3098678" y="2167467"/>
                    <a:pt x="3094322" y="2167467"/>
                  </a:cubicBezTo>
                  <a:lnTo>
                    <a:pt x="7887" y="2167467"/>
                  </a:lnTo>
                  <a:cubicBezTo>
                    <a:pt x="5796" y="2167467"/>
                    <a:pt x="3789" y="2166636"/>
                    <a:pt x="2310" y="2165157"/>
                  </a:cubicBezTo>
                  <a:cubicBezTo>
                    <a:pt x="831" y="2163677"/>
                    <a:pt x="0" y="2161671"/>
                    <a:pt x="0" y="2159579"/>
                  </a:cubicBezTo>
                  <a:lnTo>
                    <a:pt x="0" y="7887"/>
                  </a:lnTo>
                  <a:cubicBezTo>
                    <a:pt x="0" y="3531"/>
                    <a:pt x="3531" y="0"/>
                    <a:pt x="788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102209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883381" y="3624666"/>
            <a:ext cx="3037668" cy="3037668"/>
          </a:xfrm>
          <a:prstGeom prst="rect">
            <a:avLst/>
          </a:prstGeom>
        </p:spPr>
      </p:pic>
      <p:sp>
        <p:nvSpPr>
          <p:cNvPr id="19" name="Freeform 19"/>
          <p:cNvSpPr/>
          <p:nvPr/>
        </p:nvSpPr>
        <p:spPr>
          <a:xfrm>
            <a:off x="15218496" y="6865870"/>
            <a:ext cx="4081608" cy="3421130"/>
          </a:xfrm>
          <a:custGeom>
            <a:avLst/>
            <a:gdLst/>
            <a:ahLst/>
            <a:cxnLst/>
            <a:rect l="l" t="t" r="r" b="b"/>
            <a:pathLst>
              <a:path w="4081608" h="3421130">
                <a:moveTo>
                  <a:pt x="0" y="0"/>
                </a:moveTo>
                <a:lnTo>
                  <a:pt x="4081608" y="0"/>
                </a:lnTo>
                <a:lnTo>
                  <a:pt x="4081608" y="3421130"/>
                </a:lnTo>
                <a:lnTo>
                  <a:pt x="0" y="34211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416523" y="1296897"/>
            <a:ext cx="10318277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/>
            <a:r>
              <a:rPr lang="en-US" sz="6000" spc="751" dirty="0">
                <a:solidFill>
                  <a:srgbClr val="E95D44"/>
                </a:solidFill>
                <a:latin typeface="Bobby Jones"/>
                <a:ea typeface="Bobby Jones"/>
                <a:cs typeface="Bobby Jones"/>
                <a:sym typeface="Bobby Jones"/>
              </a:rPr>
              <a:t>Connection with </a:t>
            </a:r>
            <a:r>
              <a:rPr lang="en-US" sz="6000" spc="751" dirty="0" err="1">
                <a:solidFill>
                  <a:srgbClr val="E95D44"/>
                </a:solidFill>
                <a:latin typeface="Bobby Jones"/>
                <a:ea typeface="Bobby Jones"/>
                <a:cs typeface="Bobby Jones"/>
                <a:sym typeface="Bobby Jones"/>
              </a:rPr>
              <a:t>iLP</a:t>
            </a:r>
            <a:endParaRPr lang="en-US" sz="6000" u="none" spc="751" dirty="0">
              <a:solidFill>
                <a:srgbClr val="E95D44"/>
              </a:solidFill>
              <a:latin typeface="Bobby Jones"/>
              <a:ea typeface="Bobby Jones"/>
              <a:cs typeface="Bobby Jones"/>
              <a:sym typeface="Bobby Jone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0">
                <a:extLst>
                  <a:ext uri="{FF2B5EF4-FFF2-40B4-BE49-F238E27FC236}">
                    <a16:creationId xmlns:a16="http://schemas.microsoft.com/office/drawing/2014/main" id="{F2F4968B-74A3-4B9C-B4A0-F366CEBB554F}"/>
                  </a:ext>
                </a:extLst>
              </p:cNvPr>
              <p:cNvSpPr txBox="1"/>
              <p:nvPr/>
            </p:nvSpPr>
            <p:spPr>
              <a:xfrm>
                <a:off x="1434695" y="3336846"/>
                <a:ext cx="10165877" cy="332398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0">
                  <a:spcBef>
                    <a:spcPct val="0"/>
                  </a:spcBef>
                </a:pPr>
                <a:r>
                  <a:rPr lang="en-US" sz="3600" dirty="0">
                    <a:solidFill>
                      <a:srgbClr val="000000"/>
                    </a:solidFill>
                    <a:latin typeface="Bobby Jones" panose="020B0604020202020204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Option - 2</a:t>
                </a:r>
              </a:p>
              <a:p>
                <a:pPr lvl="0">
                  <a:spcBef>
                    <a:spcPct val="0"/>
                  </a:spcBef>
                </a:pPr>
                <a:r>
                  <a:rPr lang="en-US" sz="36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Optimal </a:t>
                </a:r>
                <a:r>
                  <a:rPr lang="en-US" sz="3600" b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inner ordering </a:t>
                </a:r>
                <a:r>
                  <a:rPr lang="en-US" sz="36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at all locations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  <m:t>𝐿</m:t>
                        </m:r>
                      </m:e>
                      <m:sub>
                        <m:r>
                          <a:rPr lang="en-US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  <m:t>𝑖</m:t>
                        </m:r>
                      </m:sub>
                    </m:sSub>
                  </m:oMath>
                </a14:m>
                <a:endParaRPr lang="en-US" sz="360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IBM Plex Mono"/>
                </a:endParaRPr>
              </a:p>
              <a:p>
                <a:pPr lvl="0">
                  <a:spcBef>
                    <a:spcPct val="0"/>
                  </a:spcBef>
                </a:pPr>
                <a:endParaRPr lang="en-US" sz="3600" dirty="0">
                  <a:solidFill>
                    <a:srgbClr val="000000"/>
                  </a:solidFill>
                  <a:latin typeface="Bobby Jones" panose="020B0604020202020204" charset="0"/>
                  <a:ea typeface="Cambria Math" panose="02040503050406030204" pitchFamily="18" charset="0"/>
                  <a:sym typeface="IBM Plex Mono"/>
                </a:endParaRPr>
              </a:p>
              <a:p>
                <a:pPr lvl="0">
                  <a:spcBef>
                    <a:spcPct val="0"/>
                  </a:spcBef>
                </a:pPr>
                <a:r>
                  <a:rPr lang="en-US" sz="36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IBM Plex Mono"/>
                  </a:rPr>
                  <a:t>Vertices in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IBM Plex Mono"/>
                  </a:rPr>
                  <a:t> comes from Independent Set, I</a:t>
                </a:r>
              </a:p>
              <a:p>
                <a:pPr marL="1028700" lvl="1" indent="-571500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IBM Plex Mono"/>
                  </a:rPr>
                  <a:t>No Edges in-between</a:t>
                </a:r>
              </a:p>
              <a:p>
                <a:pPr marL="1028700" lvl="1" indent="-571500"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IBM Plex Mono"/>
                  </a:rPr>
                  <a:t>Ordering has </a:t>
                </a:r>
                <a:r>
                  <a:rPr lang="en-US" sz="3600" b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IBM Plex Mono"/>
                  </a:rPr>
                  <a:t>no impact to overall imbalance</a:t>
                </a:r>
              </a:p>
            </p:txBody>
          </p:sp>
        </mc:Choice>
        <mc:Fallback xmlns="">
          <p:sp>
            <p:nvSpPr>
              <p:cNvPr id="22" name="TextBox 20">
                <a:extLst>
                  <a:ext uri="{FF2B5EF4-FFF2-40B4-BE49-F238E27FC236}">
                    <a16:creationId xmlns:a16="http://schemas.microsoft.com/office/drawing/2014/main" id="{F2F4968B-74A3-4B9C-B4A0-F366CEBB5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695" y="3336846"/>
                <a:ext cx="10165877" cy="3323987"/>
              </a:xfrm>
              <a:prstGeom prst="rect">
                <a:avLst/>
              </a:prstGeom>
              <a:blipFill>
                <a:blip r:embed="rId7"/>
                <a:stretch>
                  <a:fillRect l="-2698" t="-4212" b="-7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0">
            <a:extLst>
              <a:ext uri="{FF2B5EF4-FFF2-40B4-BE49-F238E27FC236}">
                <a16:creationId xmlns:a16="http://schemas.microsoft.com/office/drawing/2014/main" id="{AF4F9388-D2DE-47B3-BFCA-17F0B79CF841}"/>
              </a:ext>
            </a:extLst>
          </p:cNvPr>
          <p:cNvSpPr txBox="1"/>
          <p:nvPr/>
        </p:nvSpPr>
        <p:spPr>
          <a:xfrm>
            <a:off x="2292431" y="7219649"/>
            <a:ext cx="3911387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{‘c’, </a:t>
            </a:r>
            <a:r>
              <a:rPr lang="en-US" sz="36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‘a’, ‘b’, </a:t>
            </a:r>
            <a:r>
              <a:rPr lang="en-US" sz="3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‘d’, </a:t>
            </a:r>
            <a:r>
              <a:rPr lang="en-US" sz="36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‘e’</a:t>
            </a:r>
            <a:r>
              <a:rPr lang="en-US" sz="3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}</a:t>
            </a:r>
            <a:endParaRPr lang="en-US" sz="3600" u="none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  <a:cs typeface="IBM Plex Mono"/>
              <a:sym typeface="IBM Plex Mono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0">
                <a:extLst>
                  <a:ext uri="{FF2B5EF4-FFF2-40B4-BE49-F238E27FC236}">
                    <a16:creationId xmlns:a16="http://schemas.microsoft.com/office/drawing/2014/main" id="{C923380B-3D72-49E8-8EB2-714A17FF4069}"/>
                  </a:ext>
                </a:extLst>
              </p:cNvPr>
              <p:cNvSpPr txBox="1"/>
              <p:nvPr/>
            </p:nvSpPr>
            <p:spPr>
              <a:xfrm>
                <a:off x="3331407" y="7918308"/>
                <a:ext cx="916717" cy="55399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u="none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</m:ctrlPr>
                        </m:sSubPr>
                        <m:e>
                          <m:r>
                            <a:rPr lang="en-US" sz="3600" b="0" i="1" u="none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𝐿</m:t>
                          </m:r>
                        </m:e>
                        <m:sub>
                          <m:r>
                            <a:rPr lang="en-US" sz="3600" b="0" i="1" u="none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u="none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IBM Plex Mono"/>
                  <a:sym typeface="IBM Plex Mono"/>
                </a:endParaRPr>
              </a:p>
            </p:txBody>
          </p:sp>
        </mc:Choice>
        <mc:Fallback>
          <p:sp>
            <p:nvSpPr>
              <p:cNvPr id="24" name="TextBox 20">
                <a:extLst>
                  <a:ext uri="{FF2B5EF4-FFF2-40B4-BE49-F238E27FC236}">
                    <a16:creationId xmlns:a16="http://schemas.microsoft.com/office/drawing/2014/main" id="{C923380B-3D72-49E8-8EB2-714A17FF4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407" y="7918308"/>
                <a:ext cx="916717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0">
                <a:extLst>
                  <a:ext uri="{FF2B5EF4-FFF2-40B4-BE49-F238E27FC236}">
                    <a16:creationId xmlns:a16="http://schemas.microsoft.com/office/drawing/2014/main" id="{354B5366-019C-48C9-B896-AF5C812D6F2A}"/>
                  </a:ext>
                </a:extLst>
              </p:cNvPr>
              <p:cNvSpPr txBox="1"/>
              <p:nvPr/>
            </p:nvSpPr>
            <p:spPr>
              <a:xfrm>
                <a:off x="4871261" y="7918308"/>
                <a:ext cx="916717" cy="55399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u="none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</m:ctrlPr>
                        </m:sSubPr>
                        <m:e>
                          <m:r>
                            <a:rPr lang="en-US" sz="3600" b="0" i="1" u="none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𝐿</m:t>
                          </m:r>
                        </m:e>
                        <m:sub>
                          <m:r>
                            <a:rPr lang="en-US" sz="3600" b="0" i="1" u="none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u="none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IBM Plex Mono"/>
                  <a:sym typeface="IBM Plex Mono"/>
                </a:endParaRPr>
              </a:p>
            </p:txBody>
          </p:sp>
        </mc:Choice>
        <mc:Fallback>
          <p:sp>
            <p:nvSpPr>
              <p:cNvPr id="25" name="TextBox 20">
                <a:extLst>
                  <a:ext uri="{FF2B5EF4-FFF2-40B4-BE49-F238E27FC236}">
                    <a16:creationId xmlns:a16="http://schemas.microsoft.com/office/drawing/2014/main" id="{354B5366-019C-48C9-B896-AF5C812D6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261" y="7918308"/>
                <a:ext cx="916717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20">
            <a:extLst>
              <a:ext uri="{FF2B5EF4-FFF2-40B4-BE49-F238E27FC236}">
                <a16:creationId xmlns:a16="http://schemas.microsoft.com/office/drawing/2014/main" id="{7535E9C7-62A7-4366-BDB8-C44C9D15ACF3}"/>
              </a:ext>
            </a:extLst>
          </p:cNvPr>
          <p:cNvSpPr txBox="1"/>
          <p:nvPr/>
        </p:nvSpPr>
        <p:spPr>
          <a:xfrm>
            <a:off x="7678856" y="7219649"/>
            <a:ext cx="3911387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{‘c’, </a:t>
            </a:r>
            <a:r>
              <a:rPr lang="en-US" sz="36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‘b’, ‘a’, </a:t>
            </a:r>
            <a:r>
              <a:rPr lang="en-US" sz="3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‘d’, </a:t>
            </a:r>
            <a:r>
              <a:rPr lang="en-US" sz="36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‘e’</a:t>
            </a:r>
            <a:r>
              <a:rPr lang="en-US" sz="3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}</a:t>
            </a:r>
            <a:endParaRPr lang="en-US" sz="3600" u="none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  <a:cs typeface="IBM Plex Mono"/>
              <a:sym typeface="IBM Plex Mono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20">
                <a:extLst>
                  <a:ext uri="{FF2B5EF4-FFF2-40B4-BE49-F238E27FC236}">
                    <a16:creationId xmlns:a16="http://schemas.microsoft.com/office/drawing/2014/main" id="{B2FAF427-9DF5-4F48-AA17-ECEC71A85621}"/>
                  </a:ext>
                </a:extLst>
              </p:cNvPr>
              <p:cNvSpPr txBox="1"/>
              <p:nvPr/>
            </p:nvSpPr>
            <p:spPr>
              <a:xfrm>
                <a:off x="8717832" y="7918308"/>
                <a:ext cx="916717" cy="55399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u="none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</m:ctrlPr>
                        </m:sSubPr>
                        <m:e>
                          <m:r>
                            <a:rPr lang="en-US" sz="3600" b="0" i="1" u="none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𝐿</m:t>
                          </m:r>
                        </m:e>
                        <m:sub>
                          <m:r>
                            <a:rPr lang="en-US" sz="3600" b="0" i="1" u="none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u="none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IBM Plex Mono"/>
                  <a:sym typeface="IBM Plex Mono"/>
                </a:endParaRPr>
              </a:p>
            </p:txBody>
          </p:sp>
        </mc:Choice>
        <mc:Fallback>
          <p:sp>
            <p:nvSpPr>
              <p:cNvPr id="39" name="TextBox 20">
                <a:extLst>
                  <a:ext uri="{FF2B5EF4-FFF2-40B4-BE49-F238E27FC236}">
                    <a16:creationId xmlns:a16="http://schemas.microsoft.com/office/drawing/2014/main" id="{B2FAF427-9DF5-4F48-AA17-ECEC71A85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832" y="7918308"/>
                <a:ext cx="916717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20">
                <a:extLst>
                  <a:ext uri="{FF2B5EF4-FFF2-40B4-BE49-F238E27FC236}">
                    <a16:creationId xmlns:a16="http://schemas.microsoft.com/office/drawing/2014/main" id="{257AB2F9-461C-4B80-98D2-919F4812C74D}"/>
                  </a:ext>
                </a:extLst>
              </p:cNvPr>
              <p:cNvSpPr txBox="1"/>
              <p:nvPr/>
            </p:nvSpPr>
            <p:spPr>
              <a:xfrm>
                <a:off x="10257686" y="7918308"/>
                <a:ext cx="916717" cy="55399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u="none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</m:ctrlPr>
                        </m:sSubPr>
                        <m:e>
                          <m:r>
                            <a:rPr lang="en-US" sz="3600" b="0" i="1" u="none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𝐿</m:t>
                          </m:r>
                        </m:e>
                        <m:sub>
                          <m:r>
                            <a:rPr lang="en-US" sz="3600" b="0" i="1" u="none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u="none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IBM Plex Mono"/>
                  <a:sym typeface="IBM Plex Mono"/>
                </a:endParaRPr>
              </a:p>
            </p:txBody>
          </p:sp>
        </mc:Choice>
        <mc:Fallback>
          <p:sp>
            <p:nvSpPr>
              <p:cNvPr id="40" name="TextBox 20">
                <a:extLst>
                  <a:ext uri="{FF2B5EF4-FFF2-40B4-BE49-F238E27FC236}">
                    <a16:creationId xmlns:a16="http://schemas.microsoft.com/office/drawing/2014/main" id="{257AB2F9-461C-4B80-98D2-919F4812C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7686" y="7918308"/>
                <a:ext cx="916717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Graphic 41" descr="Scales of justice">
            <a:extLst>
              <a:ext uri="{FF2B5EF4-FFF2-40B4-BE49-F238E27FC236}">
                <a16:creationId xmlns:a16="http://schemas.microsoft.com/office/drawing/2014/main" id="{99066CA7-4AA9-4472-9CEC-204FFDC8AF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47121" y="733818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861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8" grpId="0"/>
      <p:bldP spid="39" grpId="0"/>
      <p:bldP spid="4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0058" y="-2334572"/>
            <a:ext cx="18808116" cy="13869594"/>
            <a:chOff x="0" y="0"/>
            <a:chExt cx="25077488" cy="18492793"/>
          </a:xfrm>
        </p:grpSpPr>
        <p:sp>
          <p:nvSpPr>
            <p:cNvPr id="3" name="Freeform 3"/>
            <p:cNvSpPr/>
            <p:nvPr/>
          </p:nvSpPr>
          <p:spPr>
            <a:xfrm>
              <a:off x="0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518409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6518409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518409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088119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3088119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3088119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9625378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9625378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9625378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028700" y="1028700"/>
            <a:ext cx="12854681" cy="8229600"/>
            <a:chOff x="0" y="0"/>
            <a:chExt cx="3102209" cy="216746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02209" cy="2167467"/>
            </a:xfrm>
            <a:custGeom>
              <a:avLst/>
              <a:gdLst/>
              <a:ahLst/>
              <a:cxnLst/>
              <a:rect l="l" t="t" r="r" b="b"/>
              <a:pathLst>
                <a:path w="3102209" h="2167467">
                  <a:moveTo>
                    <a:pt x="7887" y="0"/>
                  </a:moveTo>
                  <a:lnTo>
                    <a:pt x="3094322" y="0"/>
                  </a:lnTo>
                  <a:cubicBezTo>
                    <a:pt x="3096414" y="0"/>
                    <a:pt x="3098420" y="831"/>
                    <a:pt x="3099899" y="2310"/>
                  </a:cubicBezTo>
                  <a:cubicBezTo>
                    <a:pt x="3101378" y="3789"/>
                    <a:pt x="3102209" y="5796"/>
                    <a:pt x="3102209" y="7887"/>
                  </a:cubicBezTo>
                  <a:lnTo>
                    <a:pt x="3102209" y="2159579"/>
                  </a:lnTo>
                  <a:cubicBezTo>
                    <a:pt x="3102209" y="2163935"/>
                    <a:pt x="3098678" y="2167467"/>
                    <a:pt x="3094322" y="2167467"/>
                  </a:cubicBezTo>
                  <a:lnTo>
                    <a:pt x="7887" y="2167467"/>
                  </a:lnTo>
                  <a:cubicBezTo>
                    <a:pt x="5796" y="2167467"/>
                    <a:pt x="3789" y="2166636"/>
                    <a:pt x="2310" y="2165157"/>
                  </a:cubicBezTo>
                  <a:cubicBezTo>
                    <a:pt x="831" y="2163677"/>
                    <a:pt x="0" y="2161671"/>
                    <a:pt x="0" y="2159579"/>
                  </a:cubicBezTo>
                  <a:lnTo>
                    <a:pt x="0" y="7887"/>
                  </a:lnTo>
                  <a:cubicBezTo>
                    <a:pt x="0" y="3531"/>
                    <a:pt x="3531" y="0"/>
                    <a:pt x="788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102209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883381" y="3624666"/>
            <a:ext cx="3037668" cy="3037668"/>
          </a:xfrm>
          <a:prstGeom prst="rect">
            <a:avLst/>
          </a:prstGeom>
        </p:spPr>
      </p:pic>
      <p:sp>
        <p:nvSpPr>
          <p:cNvPr id="19" name="Freeform 19"/>
          <p:cNvSpPr/>
          <p:nvPr/>
        </p:nvSpPr>
        <p:spPr>
          <a:xfrm>
            <a:off x="15218496" y="6865870"/>
            <a:ext cx="4081608" cy="3421130"/>
          </a:xfrm>
          <a:custGeom>
            <a:avLst/>
            <a:gdLst/>
            <a:ahLst/>
            <a:cxnLst/>
            <a:rect l="l" t="t" r="r" b="b"/>
            <a:pathLst>
              <a:path w="4081608" h="3421130">
                <a:moveTo>
                  <a:pt x="0" y="0"/>
                </a:moveTo>
                <a:lnTo>
                  <a:pt x="4081608" y="0"/>
                </a:lnTo>
                <a:lnTo>
                  <a:pt x="4081608" y="3421130"/>
                </a:lnTo>
                <a:lnTo>
                  <a:pt x="0" y="34211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416523" y="1296897"/>
            <a:ext cx="10318277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/>
            <a:r>
              <a:rPr lang="en-US" sz="6000" spc="751" dirty="0">
                <a:solidFill>
                  <a:srgbClr val="E95D44"/>
                </a:solidFill>
                <a:latin typeface="Bobby Jones"/>
                <a:ea typeface="Bobby Jones"/>
                <a:cs typeface="Bobby Jones"/>
                <a:sym typeface="Bobby Jones"/>
              </a:rPr>
              <a:t>Connection with </a:t>
            </a:r>
            <a:r>
              <a:rPr lang="en-US" sz="6000" spc="751" dirty="0" err="1">
                <a:solidFill>
                  <a:srgbClr val="E95D44"/>
                </a:solidFill>
                <a:latin typeface="Bobby Jones"/>
                <a:ea typeface="Bobby Jones"/>
                <a:cs typeface="Bobby Jones"/>
                <a:sym typeface="Bobby Jones"/>
              </a:rPr>
              <a:t>iLP</a:t>
            </a:r>
            <a:endParaRPr lang="en-US" sz="6000" u="none" spc="751" dirty="0">
              <a:solidFill>
                <a:srgbClr val="E95D44"/>
              </a:solidFill>
              <a:latin typeface="Bobby Jones"/>
              <a:ea typeface="Bobby Jones"/>
              <a:cs typeface="Bobby Jones"/>
              <a:sym typeface="Bobby Jone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0">
                <a:extLst>
                  <a:ext uri="{FF2B5EF4-FFF2-40B4-BE49-F238E27FC236}">
                    <a16:creationId xmlns:a16="http://schemas.microsoft.com/office/drawing/2014/main" id="{F2F4968B-74A3-4B9C-B4A0-F366CEBB554F}"/>
                  </a:ext>
                </a:extLst>
              </p:cNvPr>
              <p:cNvSpPr txBox="1"/>
              <p:nvPr/>
            </p:nvSpPr>
            <p:spPr>
              <a:xfrm>
                <a:off x="1434695" y="3336846"/>
                <a:ext cx="10165877" cy="110799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0">
                  <a:spcBef>
                    <a:spcPct val="0"/>
                  </a:spcBef>
                </a:pPr>
                <a:r>
                  <a:rPr lang="en-US" sz="3600" dirty="0">
                    <a:solidFill>
                      <a:srgbClr val="000000"/>
                    </a:solidFill>
                    <a:latin typeface="Bobby Jones" panose="020B0604020202020204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Boils down to Option – 1</a:t>
                </a:r>
              </a:p>
              <a:p>
                <a:pPr lvl="0">
                  <a:spcBef>
                    <a:spcPct val="0"/>
                  </a:spcBef>
                </a:pPr>
                <a:r>
                  <a:rPr lang="en-US" sz="36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Partitioning set I and finding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 set elements</a:t>
                </a:r>
              </a:p>
            </p:txBody>
          </p:sp>
        </mc:Choice>
        <mc:Fallback xmlns="">
          <p:sp>
            <p:nvSpPr>
              <p:cNvPr id="22" name="TextBox 20">
                <a:extLst>
                  <a:ext uri="{FF2B5EF4-FFF2-40B4-BE49-F238E27FC236}">
                    <a16:creationId xmlns:a16="http://schemas.microsoft.com/office/drawing/2014/main" id="{F2F4968B-74A3-4B9C-B4A0-F366CEBB5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695" y="3336846"/>
                <a:ext cx="10165877" cy="1107996"/>
              </a:xfrm>
              <a:prstGeom prst="rect">
                <a:avLst/>
              </a:prstGeom>
              <a:blipFill>
                <a:blip r:embed="rId7"/>
                <a:stretch>
                  <a:fillRect l="-2698" t="-15385" b="-24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0">
            <a:extLst>
              <a:ext uri="{FF2B5EF4-FFF2-40B4-BE49-F238E27FC236}">
                <a16:creationId xmlns:a16="http://schemas.microsoft.com/office/drawing/2014/main" id="{1844ED71-B787-42BD-A653-38285CCAB1BC}"/>
              </a:ext>
            </a:extLst>
          </p:cNvPr>
          <p:cNvSpPr txBox="1"/>
          <p:nvPr/>
        </p:nvSpPr>
        <p:spPr>
          <a:xfrm>
            <a:off x="3061777" y="5447943"/>
            <a:ext cx="10318277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/>
            <a:r>
              <a:rPr lang="en-US" sz="6000" spc="751" dirty="0">
                <a:solidFill>
                  <a:srgbClr val="E95D44"/>
                </a:solidFill>
                <a:latin typeface="Bobby Jones"/>
                <a:ea typeface="Bobby Jones"/>
                <a:cs typeface="Bobby Jones"/>
                <a:sym typeface="Bobby Jones"/>
              </a:rPr>
              <a:t>Sounds like </a:t>
            </a:r>
            <a:r>
              <a:rPr lang="en-US" sz="6000" spc="751" dirty="0" err="1">
                <a:solidFill>
                  <a:srgbClr val="E95D44"/>
                </a:solidFill>
                <a:latin typeface="Bobby Jones"/>
                <a:ea typeface="Bobby Jones"/>
                <a:cs typeface="Bobby Jones"/>
                <a:sym typeface="Bobby Jones"/>
              </a:rPr>
              <a:t>ilp</a:t>
            </a:r>
            <a:r>
              <a:rPr lang="en-US" sz="6000" spc="751" dirty="0">
                <a:solidFill>
                  <a:srgbClr val="E95D44"/>
                </a:solidFill>
                <a:latin typeface="Bobby Jones"/>
                <a:ea typeface="Bobby Jones"/>
                <a:cs typeface="Bobby Jones"/>
                <a:sym typeface="Bobby Jones"/>
              </a:rPr>
              <a:t> !</a:t>
            </a:r>
          </a:p>
          <a:p>
            <a:pPr marL="0" lvl="0" indent="0" algn="l"/>
            <a:r>
              <a:rPr lang="en-US" sz="3600" u="none" spc="751" dirty="0">
                <a:latin typeface="Cambria Math" panose="02040503050406030204" pitchFamily="18" charset="0"/>
                <a:ea typeface="Cambria Math" panose="02040503050406030204" pitchFamily="18" charset="0"/>
                <a:cs typeface="Bobby Jones"/>
                <a:sym typeface="Bobby Jones"/>
              </a:rPr>
              <a:t>Finding assignments to variables</a:t>
            </a:r>
          </a:p>
        </p:txBody>
      </p:sp>
    </p:spTree>
    <p:extLst>
      <p:ext uri="{BB962C8B-B14F-4D97-AF65-F5344CB8AC3E}">
        <p14:creationId xmlns:p14="http://schemas.microsoft.com/office/powerpoint/2010/main" val="15383697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0058" y="-2334572"/>
            <a:ext cx="18808116" cy="13869594"/>
            <a:chOff x="0" y="0"/>
            <a:chExt cx="25077488" cy="18492793"/>
          </a:xfrm>
        </p:grpSpPr>
        <p:sp>
          <p:nvSpPr>
            <p:cNvPr id="3" name="Freeform 3"/>
            <p:cNvSpPr/>
            <p:nvPr/>
          </p:nvSpPr>
          <p:spPr>
            <a:xfrm>
              <a:off x="0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518409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6518409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518409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088119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3088119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3088119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9625378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9625378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9625378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028700" y="1028700"/>
            <a:ext cx="12854681" cy="8229600"/>
            <a:chOff x="0" y="0"/>
            <a:chExt cx="3102209" cy="216746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02209" cy="2167467"/>
            </a:xfrm>
            <a:custGeom>
              <a:avLst/>
              <a:gdLst/>
              <a:ahLst/>
              <a:cxnLst/>
              <a:rect l="l" t="t" r="r" b="b"/>
              <a:pathLst>
                <a:path w="3102209" h="2167467">
                  <a:moveTo>
                    <a:pt x="7887" y="0"/>
                  </a:moveTo>
                  <a:lnTo>
                    <a:pt x="3094322" y="0"/>
                  </a:lnTo>
                  <a:cubicBezTo>
                    <a:pt x="3096414" y="0"/>
                    <a:pt x="3098420" y="831"/>
                    <a:pt x="3099899" y="2310"/>
                  </a:cubicBezTo>
                  <a:cubicBezTo>
                    <a:pt x="3101378" y="3789"/>
                    <a:pt x="3102209" y="5796"/>
                    <a:pt x="3102209" y="7887"/>
                  </a:cubicBezTo>
                  <a:lnTo>
                    <a:pt x="3102209" y="2159579"/>
                  </a:lnTo>
                  <a:cubicBezTo>
                    <a:pt x="3102209" y="2163935"/>
                    <a:pt x="3098678" y="2167467"/>
                    <a:pt x="3094322" y="2167467"/>
                  </a:cubicBezTo>
                  <a:lnTo>
                    <a:pt x="7887" y="2167467"/>
                  </a:lnTo>
                  <a:cubicBezTo>
                    <a:pt x="5796" y="2167467"/>
                    <a:pt x="3789" y="2166636"/>
                    <a:pt x="2310" y="2165157"/>
                  </a:cubicBezTo>
                  <a:cubicBezTo>
                    <a:pt x="831" y="2163677"/>
                    <a:pt x="0" y="2161671"/>
                    <a:pt x="0" y="2159579"/>
                  </a:cubicBezTo>
                  <a:lnTo>
                    <a:pt x="0" y="7887"/>
                  </a:lnTo>
                  <a:cubicBezTo>
                    <a:pt x="0" y="3531"/>
                    <a:pt x="3531" y="0"/>
                    <a:pt x="788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102209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5218496" y="6865870"/>
            <a:ext cx="4081608" cy="3421130"/>
          </a:xfrm>
          <a:custGeom>
            <a:avLst/>
            <a:gdLst/>
            <a:ahLst/>
            <a:cxnLst/>
            <a:rect l="l" t="t" r="r" b="b"/>
            <a:pathLst>
              <a:path w="4081608" h="3421130">
                <a:moveTo>
                  <a:pt x="0" y="0"/>
                </a:moveTo>
                <a:lnTo>
                  <a:pt x="4081608" y="0"/>
                </a:lnTo>
                <a:lnTo>
                  <a:pt x="4081608" y="3421130"/>
                </a:lnTo>
                <a:lnTo>
                  <a:pt x="0" y="34211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416523" y="1296897"/>
            <a:ext cx="10318277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/>
            <a:r>
              <a:rPr lang="en-US" sz="6000" spc="751" dirty="0">
                <a:solidFill>
                  <a:srgbClr val="E95D44"/>
                </a:solidFill>
                <a:latin typeface="Bobby Jones"/>
                <a:ea typeface="Bobby Jones"/>
                <a:cs typeface="Bobby Jones"/>
                <a:sym typeface="Bobby Jones"/>
              </a:rPr>
              <a:t>The final touch</a:t>
            </a:r>
            <a:endParaRPr lang="en-US" sz="6000" u="none" spc="751" dirty="0">
              <a:solidFill>
                <a:srgbClr val="E95D44"/>
              </a:solidFill>
              <a:latin typeface="Bobby Jones"/>
              <a:ea typeface="Bobby Jones"/>
              <a:cs typeface="Bobby Jones"/>
              <a:sym typeface="Bobby Jones"/>
            </a:endParaRPr>
          </a:p>
        </p:txBody>
      </p:sp>
      <p:sp>
        <p:nvSpPr>
          <p:cNvPr id="22" name="TextBox 20">
            <a:extLst>
              <a:ext uri="{FF2B5EF4-FFF2-40B4-BE49-F238E27FC236}">
                <a16:creationId xmlns:a16="http://schemas.microsoft.com/office/drawing/2014/main" id="{F2F4968B-74A3-4B9C-B4A0-F366CEBB554F}"/>
              </a:ext>
            </a:extLst>
          </p:cNvPr>
          <p:cNvSpPr txBox="1"/>
          <p:nvPr/>
        </p:nvSpPr>
        <p:spPr>
          <a:xfrm>
            <a:off x="1434695" y="2510017"/>
            <a:ext cx="10165877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Bobby Jones" panose="020B0604020202020204" charset="0"/>
                <a:ea typeface="Cambria Math" panose="02040503050406030204" pitchFamily="18" charset="0"/>
                <a:cs typeface="IBM Plex Mono"/>
                <a:sym typeface="IBM Plex Mono"/>
              </a:rPr>
              <a:t>All we need now are the inequalities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0">
                <a:extLst>
                  <a:ext uri="{FF2B5EF4-FFF2-40B4-BE49-F238E27FC236}">
                    <a16:creationId xmlns:a16="http://schemas.microsoft.com/office/drawing/2014/main" id="{1844ED71-B787-42BD-A653-38285CCAB1BC}"/>
                  </a:ext>
                </a:extLst>
              </p:cNvPr>
              <p:cNvSpPr txBox="1"/>
              <p:nvPr/>
            </p:nvSpPr>
            <p:spPr>
              <a:xfrm>
                <a:off x="1416523" y="3145072"/>
                <a:ext cx="11873091" cy="290111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0"/>
                <a:r>
                  <a:rPr lang="en-US" sz="3600" dirty="0">
                    <a:latin typeface="Cambria Math" panose="02040503050406030204" pitchFamily="18" charset="0"/>
                    <a:ea typeface="Cambria Math" panose="02040503050406030204" pitchFamily="18" charset="0"/>
                    <a:cs typeface="Bobby Jones"/>
                    <a:sym typeface="Bobby Jones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u="none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</m:ctrlPr>
                      </m:sSubPr>
                      <m:e>
                        <m:r>
                          <a:rPr lang="en-US" sz="3600" i="1" u="none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𝑦</m:t>
                        </m:r>
                      </m:e>
                      <m:sub>
                        <m:r>
                          <a:rPr lang="en-US" sz="3600" b="0" i="1" u="none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𝑖</m:t>
                        </m:r>
                      </m:sub>
                    </m:sSub>
                    <m:r>
                      <a:rPr lang="en-US" sz="3600" i="0" u="none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Bobby Jones"/>
                      </a:rPr>
                      <m:t>≥</m:t>
                    </m:r>
                    <m:r>
                      <a:rPr lang="en-US" sz="3600" b="0" i="1" u="none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Bobby Jones"/>
                      </a:rPr>
                      <m:t>| </m:t>
                    </m:r>
                    <m:sSub>
                      <m:sSubPr>
                        <m:ctrlPr>
                          <a:rPr lang="en-US" sz="3600" i="1" u="none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</m:ctrlPr>
                      </m:sSubPr>
                      <m:e>
                        <m:r>
                          <a:rPr lang="en-US" sz="3600" i="1" u="none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𝑒</m:t>
                        </m:r>
                      </m:e>
                      <m:sub>
                        <m:r>
                          <a:rPr lang="en-US" sz="3600" i="1" u="none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𝑖</m:t>
                        </m:r>
                      </m:sub>
                    </m:sSub>
                    <m:r>
                      <a:rPr lang="en-US" sz="3600" i="0" u="none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Bobby Jones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grow m:val="on"/>
                        <m:supHide m:val="on"/>
                        <m:ctrlPr>
                          <a:rPr lang="en-US" sz="3600" i="1" u="none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</m:ctrlPr>
                      </m:naryPr>
                      <m:sub>
                        <m:r>
                          <a:rPr lang="en-US" sz="3600" i="1" u="none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𝑠</m:t>
                        </m:r>
                        <m:r>
                          <a:rPr lang="en-US" sz="3600" i="0" u="none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⊆</m:t>
                        </m:r>
                        <m:r>
                          <m:rPr>
                            <m:sty m:val="p"/>
                          </m:rPr>
                          <a:rPr lang="en-US" sz="3600" b="0" i="0" u="none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X</m:t>
                        </m:r>
                        <m:r>
                          <a:rPr lang="en-US" sz="3600" i="0" u="none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,</m:t>
                        </m:r>
                        <m:sSub>
                          <m:sSubPr>
                            <m:ctrlPr>
                              <a:rPr lang="en-US" sz="3600" i="1" u="none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Bobby Jones"/>
                              </a:rPr>
                            </m:ctrlPr>
                          </m:sSubPr>
                          <m:e>
                            <m:r>
                              <a:rPr lang="en-US" sz="3600" i="1" u="none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Bobby Jones"/>
                              </a:rPr>
                              <m:t>𝑢</m:t>
                            </m:r>
                          </m:e>
                          <m:sub>
                            <m:r>
                              <a:rPr lang="en-US" sz="3600" i="1" u="none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Bobby Jones"/>
                              </a:rPr>
                              <m:t>𝑖</m:t>
                            </m:r>
                          </m:sub>
                        </m:sSub>
                        <m:r>
                          <a:rPr lang="en-US" sz="3600" i="0" u="none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∈</m:t>
                        </m:r>
                        <m:r>
                          <a:rPr lang="en-US" sz="3600" b="0" i="1" u="none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𝑆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sz="3600" i="1" u="none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Bobby Jones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grow m:val="on"/>
                                <m:ctrlPr>
                                  <a:rPr lang="en-US" sz="3600" i="1" u="none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Bobby Jones"/>
                                  </a:rPr>
                                </m:ctrlPr>
                              </m:naryPr>
                              <m:sub>
                                <m:r>
                                  <a:rPr lang="en-US" sz="3600" i="1" u="none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Bobby Jones"/>
                                  </a:rPr>
                                  <m:t>𝑗</m:t>
                                </m:r>
                                <m:r>
                                  <a:rPr lang="en-US" sz="3600" i="0" u="none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Bobby Jones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sz="3600" i="1" u="none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Bobby Jones"/>
                                  </a:rPr>
                                  <m:t>𝑖</m:t>
                                </m:r>
                                <m:r>
                                  <a:rPr lang="en-US" sz="3600" i="0" u="none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Bobby Jones"/>
                                  </a:rPr>
                                  <m:t>−1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3600" i="1" u="none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Bobby Jone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3600" i="1" u="none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Bobby Jone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600" i="1" u="none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Bobby Jones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sz="3600" i="1" u="none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Bobby Jones"/>
                                      </a:rPr>
                                      <m:t>𝑗</m:t>
                                    </m:r>
                                  </m:sup>
                                </m:sSubSup>
                              </m:e>
                            </m:nary>
                            <m:r>
                              <a:rPr lang="en-US" sz="3600" i="0" u="none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Bobby Jones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limLoc m:val="subSup"/>
                                <m:grow m:val="on"/>
                                <m:ctrlPr>
                                  <a:rPr lang="en-US" sz="3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Bobby Jones"/>
                                  </a:rPr>
                                </m:ctrlPr>
                              </m:naryPr>
                              <m:sub>
                                <m:r>
                                  <a:rPr lang="en-US" sz="36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Bobby Jones"/>
                                  </a:rPr>
                                  <m:t>𝑗</m:t>
                                </m:r>
                                <m:r>
                                  <a:rPr lang="en-US" sz="36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Bobby Jones"/>
                                  </a:rPr>
                                  <m:t>=</m:t>
                                </m:r>
                                <m:r>
                                  <a:rPr lang="en-US" sz="36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Bobby Jones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sz="3600" b="0" i="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Bobby Jones"/>
                                  </a:rPr>
                                  <m:t>k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36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Bobby Jone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36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Bobby Jone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6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Bobby Jones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sz="36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Bobby Jones"/>
                                      </a:rPr>
                                      <m:t>𝑗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sz="3600" b="0" i="1" u="none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 |</m:t>
                        </m:r>
                      </m:e>
                    </m:nary>
                  </m:oMath>
                </a14:m>
                <a:endParaRPr lang="en-US" sz="3600" u="none" dirty="0">
                  <a:latin typeface="Cambria Math" panose="02040503050406030204" pitchFamily="18" charset="0"/>
                  <a:ea typeface="Cambria Math" panose="02040503050406030204" pitchFamily="18" charset="0"/>
                  <a:cs typeface="Bobby Jones"/>
                  <a:sym typeface="Bobby Jones"/>
                </a:endParaRPr>
              </a:p>
              <a:p>
                <a:pPr lvl="0"/>
                <a:r>
                  <a:rPr lang="en-US" sz="3600" dirty="0">
                    <a:latin typeface="Cambria Math" panose="02040503050406030204" pitchFamily="18" charset="0"/>
                    <a:ea typeface="Cambria Math" panose="02040503050406030204" pitchFamily="18" charset="0"/>
                    <a:cs typeface="Bobby Jones"/>
                    <a:sym typeface="Bobby Jones"/>
                  </a:rPr>
                  <a:t>	</a:t>
                </a:r>
                <a:r>
                  <a:rPr lang="en-US" sz="3600" dirty="0">
                    <a:ea typeface="Cambria Math" panose="02040503050406030204" pitchFamily="18" charset="0"/>
                    <a:sym typeface="Bobby Jones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grow m:val="on"/>
                        <m:ctrlPr>
                          <a:rPr lang="en-US" sz="3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1"/>
                            <m:aln/>
                          </m:rPr>
                          <a:rPr lang="en-US" sz="36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i</m:t>
                        </m:r>
                        <m:r>
                          <a:rPr lang="en-US" sz="36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=</m:t>
                        </m:r>
                        <m:r>
                          <a:rPr lang="en-US" sz="36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0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36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k</m:t>
                        </m:r>
                      </m:sup>
                      <m:e>
                        <m:sSubSup>
                          <m:sSubSupPr>
                            <m:ctrlPr>
                              <a:rPr lang="en-US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Bobby Jones"/>
                              </a:rPr>
                            </m:ctrlPr>
                          </m:sSubSupPr>
                          <m:e>
                            <m:r>
                              <a:rPr lang="en-US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Bobby Jones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Bobby Jones"/>
                              </a:rPr>
                              <m:t>𝑠</m:t>
                            </m:r>
                          </m:sub>
                          <m:sup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Bobby Jones"/>
                              </a:rPr>
                              <m:t>𝑖</m:t>
                            </m:r>
                          </m:sup>
                        </m:sSubSup>
                      </m:e>
                    </m:nary>
                    <m:r>
                      <a:rPr lang="en-US" sz="3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Bobby Jones"/>
                      </a:rPr>
                      <m:t>=| 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Bobby Jones"/>
                      </a:rPr>
                      <m:t>𝐼</m:t>
                    </m:r>
                    <m:d>
                      <m:dPr>
                        <m:ctrlPr>
                          <a:rPr lang="en-US" sz="3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</m:ctrlPr>
                      </m:dPr>
                      <m:e>
                        <m:r>
                          <a:rPr lang="en-US" sz="3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𝑠</m:t>
                        </m:r>
                      </m:e>
                    </m:d>
                    <m:r>
                      <a:rPr lang="en-US" sz="3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Bobby Jones"/>
                      </a:rPr>
                      <m:t>|</m:t>
                    </m:r>
                  </m:oMath>
                </a14:m>
                <a:endParaRPr lang="en-US" sz="3600" u="none" dirty="0">
                  <a:latin typeface="Cambria Math" panose="02040503050406030204" pitchFamily="18" charset="0"/>
                  <a:ea typeface="Cambria Math" panose="02040503050406030204" pitchFamily="18" charset="0"/>
                  <a:cs typeface="Bobby Jones"/>
                  <a:sym typeface="Bobby Jones"/>
                </a:endParaRPr>
              </a:p>
              <a:p>
                <a:pPr lvl="0"/>
                <a:r>
                  <a:rPr lang="en-US" sz="3600" u="none" dirty="0">
                    <a:latin typeface="Cambria Math" panose="02040503050406030204" pitchFamily="18" charset="0"/>
                    <a:ea typeface="Cambria Math" panose="02040503050406030204" pitchFamily="18" charset="0"/>
                    <a:cs typeface="Bobby Jones"/>
                    <a:sym typeface="Bobby Jones"/>
                  </a:rPr>
                  <a:t>	 </a:t>
                </a:r>
                <a:r>
                  <a:rPr lang="en-US" sz="3600" dirty="0">
                    <a:ea typeface="Cambria Math" panose="02040503050406030204" pitchFamily="18" charset="0"/>
                    <a:sym typeface="Bobby Jones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</m:ctrlPr>
                      </m:sSubSupPr>
                      <m:e>
                        <m:r>
                          <a:rPr lang="en-US" sz="3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𝑥</m:t>
                        </m:r>
                      </m:e>
                      <m:sub>
                        <m:r>
                          <a:rPr lang="en-US" sz="3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𝑠</m:t>
                        </m:r>
                      </m:sub>
                      <m:sup>
                        <m:r>
                          <a:rPr lang="en-US" sz="3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sz="3600" u="none" dirty="0">
                    <a:latin typeface="Cambria Math" panose="02040503050406030204" pitchFamily="18" charset="0"/>
                    <a:ea typeface="Cambria Math" panose="02040503050406030204" pitchFamily="18" charset="0"/>
                    <a:cs typeface="Bobby Jones"/>
                    <a:sym typeface="Bobby Jones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i="1" u="none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Bobby Jones"/>
                      </a:rPr>
                      <m:t>≥</m:t>
                    </m:r>
                  </m:oMath>
                </a14:m>
                <a:r>
                  <a:rPr lang="en-US" sz="3600" u="none" dirty="0">
                    <a:latin typeface="Cambria Math" panose="02040503050406030204" pitchFamily="18" charset="0"/>
                    <a:ea typeface="Cambria Math" panose="02040503050406030204" pitchFamily="18" charset="0"/>
                    <a:cs typeface="Bobby Jones"/>
                    <a:sym typeface="Bobby Jones"/>
                  </a:rPr>
                  <a:t> 0 </a:t>
                </a:r>
              </a:p>
            </p:txBody>
          </p:sp>
        </mc:Choice>
        <mc:Fallback>
          <p:sp>
            <p:nvSpPr>
              <p:cNvPr id="23" name="TextBox 20">
                <a:extLst>
                  <a:ext uri="{FF2B5EF4-FFF2-40B4-BE49-F238E27FC236}">
                    <a16:creationId xmlns:a16="http://schemas.microsoft.com/office/drawing/2014/main" id="{1844ED71-B787-42BD-A653-38285CCAB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523" y="3145072"/>
                <a:ext cx="11873091" cy="2901115"/>
              </a:xfrm>
              <a:prstGeom prst="rect">
                <a:avLst/>
              </a:prstGeom>
              <a:blipFill>
                <a:blip r:embed="rId6"/>
                <a:stretch>
                  <a:fillRect b="-8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0">
                <a:extLst>
                  <a:ext uri="{FF2B5EF4-FFF2-40B4-BE49-F238E27FC236}">
                    <a16:creationId xmlns:a16="http://schemas.microsoft.com/office/drawing/2014/main" id="{0086AD41-ADAB-4FD7-8C16-960FAE923F09}"/>
                  </a:ext>
                </a:extLst>
              </p:cNvPr>
              <p:cNvSpPr txBox="1"/>
              <p:nvPr/>
            </p:nvSpPr>
            <p:spPr>
              <a:xfrm>
                <a:off x="1434695" y="6127245"/>
                <a:ext cx="11696641" cy="278800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0">
                  <a:spcBef>
                    <a:spcPct val="0"/>
                  </a:spcBef>
                </a:pPr>
                <a:r>
                  <a:rPr lang="en-US" sz="3600" dirty="0">
                    <a:solidFill>
                      <a:srgbClr val="000000"/>
                    </a:solidFill>
                    <a:latin typeface="Bobby Jones" panose="020B0604020202020204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Where</a:t>
                </a:r>
              </a:p>
              <a:p>
                <a:pPr lvl="0">
                  <a:spcBef>
                    <a:spcPct val="0"/>
                  </a:spcBef>
                </a:pPr>
                <a:r>
                  <a:rPr lang="en-US" sz="36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IBM Plex Mono"/>
                  </a:rPr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</m:ctrlPr>
                      </m:sSubSupPr>
                      <m:e>
                        <m:r>
                          <a:rPr lang="en-US" sz="36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  <m:t>𝑥</m:t>
                        </m:r>
                      </m:e>
                      <m:sub>
                        <m:r>
                          <a:rPr lang="en-US" sz="36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  <m:t>𝑠</m:t>
                        </m:r>
                      </m:sub>
                      <m:sup>
                        <m:r>
                          <a:rPr lang="en-US" sz="36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sz="3600" dirty="0">
                    <a:solidFill>
                      <a:srgbClr val="000000"/>
                    </a:solidFill>
                    <a:latin typeface="Bobby Jones" panose="020B0604020202020204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 </a:t>
                </a:r>
                <a:r>
                  <a:rPr lang="en-US" sz="36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= # of vertices of type S that are at location </a:t>
                </a:r>
                <a:r>
                  <a:rPr lang="en-US" sz="3600" dirty="0" err="1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i</a:t>
                </a:r>
                <a:endParaRPr lang="en-US" sz="360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IBM Plex Mono"/>
                  <a:sym typeface="IBM Plex Mono"/>
                </a:endParaRPr>
              </a:p>
              <a:p>
                <a:pPr lvl="0">
                  <a:spcBef>
                    <a:spcPct val="0"/>
                  </a:spcBef>
                </a:pPr>
                <a:r>
                  <a:rPr lang="en-US" sz="36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	</a:t>
                </a:r>
                <a:r>
                  <a:rPr lang="en-US" sz="3600" dirty="0">
                    <a:ea typeface="Cambria Math" panose="02040503050406030204" pitchFamily="18" charset="0"/>
                    <a:sym typeface="Bobby Jone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</m:ctrlPr>
                      </m:sSubPr>
                      <m:e>
                        <m:r>
                          <a:rPr lang="en-US" sz="3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𝑦</m:t>
                        </m:r>
                      </m:e>
                      <m:sub>
                        <m:r>
                          <a:rPr lang="en-US" sz="3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000000"/>
                    </a:solidFill>
                    <a:latin typeface="Bobby Jones" panose="020B0604020202020204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 </a:t>
                </a:r>
                <a:r>
                  <a:rPr lang="en-US" sz="36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= Lower bound on the imbalance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</m:ctrlPr>
                      </m:sSubPr>
                      <m:e>
                        <m:r>
                          <a:rPr lang="en-US" sz="36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  <m:t>𝑢</m:t>
                        </m:r>
                      </m:e>
                      <m:sub>
                        <m:r>
                          <a:rPr lang="en-US" sz="36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  <m:t>𝑖</m:t>
                        </m:r>
                      </m:sub>
                    </m:sSub>
                    <m:r>
                      <a:rPr lang="en-US" sz="360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IBM Plex Mono"/>
                      </a:rPr>
                      <m:t>∈</m:t>
                    </m:r>
                    <m:r>
                      <m:rPr>
                        <m:sty m:val="p"/>
                      </m:rPr>
                      <a:rPr lang="en-US" sz="36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IBM Plex Mono"/>
                      </a:rPr>
                      <m:t>X</m:t>
                    </m:r>
                  </m:oMath>
                </a14:m>
                <a:endParaRPr lang="en-US" sz="3600" b="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IBM Plex Mono"/>
                </a:endParaRPr>
              </a:p>
              <a:p>
                <a:pPr lvl="0">
                  <a:spcBef>
                    <a:spcPct val="0"/>
                  </a:spcBef>
                </a:pPr>
                <a:r>
                  <a:rPr lang="en-US" sz="3600" dirty="0">
                    <a:solidFill>
                      <a:srgbClr val="000000"/>
                    </a:solidFill>
                    <a:latin typeface="Bobby Jones" panose="020B0604020202020204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	</a:t>
                </a:r>
                <a:r>
                  <a:rPr lang="en-US" sz="3600" dirty="0">
                    <a:ea typeface="Cambria Math" panose="02040503050406030204" pitchFamily="18" charset="0"/>
                    <a:sym typeface="Bobby Jone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</m:ctrlPr>
                      </m:sSubPr>
                      <m:e>
                        <m:r>
                          <a:rPr lang="en-US" sz="3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𝑒</m:t>
                        </m:r>
                      </m:e>
                      <m:sub>
                        <m:r>
                          <a:rPr lang="en-US" sz="3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000000"/>
                    </a:solidFill>
                    <a:latin typeface="Bobby Jones" panose="020B0604020202020204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 </a:t>
                </a:r>
                <a:r>
                  <a:rPr lang="en-US" sz="36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6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</m:ctrlPr>
                      </m:dPr>
                      <m:e>
                        <m:r>
                          <a:rPr lang="en-US" sz="36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  <m:t>𝑁</m:t>
                        </m:r>
                        <m:d>
                          <m:dPr>
                            <m:ctrlPr>
                              <a:rPr lang="en-US" sz="3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IBM Plex Mono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60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IBM Plex Mono"/>
                                  </a:rPr>
                                </m:ctrlPr>
                              </m:sSubPr>
                              <m:e>
                                <m:r>
                                  <a:rPr lang="en-US" sz="360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IBM Plex Mono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360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IBM Plex Mono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360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  <m:t>∩</m:t>
                        </m:r>
                        <m:sSub>
                          <m:sSubPr>
                            <m:ctrlPr>
                              <a:rPr lang="en-US" sz="3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IBM Plex Mono"/>
                              </a:rPr>
                            </m:ctrlPr>
                          </m:sSubPr>
                          <m:e>
                            <m:r>
                              <a:rPr lang="en-US" sz="3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IBM Plex Mono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IBM Plex Mono"/>
                              </a:rPr>
                              <m:t>𝑖</m:t>
                            </m:r>
                            <m:r>
                              <a:rPr lang="en-US" sz="3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IBM Plex Mono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dirty="0">
                    <a:solidFill>
                      <a:srgbClr val="000000"/>
                    </a:solidFill>
                    <a:latin typeface="Bobby Jones" panose="020B0604020202020204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 </a:t>
                </a:r>
                <a:r>
                  <a:rPr lang="en-US" sz="36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-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</m:ctrlPr>
                      </m:dPr>
                      <m:e>
                        <m:r>
                          <a:rPr lang="en-US" sz="3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  <m:t>𝑁</m:t>
                        </m:r>
                        <m:d>
                          <m:dPr>
                            <m:ctrlPr>
                              <a:rPr lang="en-US" sz="36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IBM Plex Mono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6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IBM Plex Mono"/>
                                  </a:rPr>
                                </m:ctrlPr>
                              </m:sSubPr>
                              <m:e>
                                <m:r>
                                  <a:rPr lang="en-US" sz="36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IBM Plex Mono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36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IBM Plex Mono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36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  <m:t>∩</m:t>
                        </m:r>
                        <m:sSub>
                          <m:sSubPr>
                            <m:ctrlPr>
                              <a:rPr lang="en-US" sz="36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IBM Plex Mono"/>
                              </a:rPr>
                            </m:ctrlPr>
                          </m:sSubPr>
                          <m:e>
                            <m:r>
                              <a:rPr lang="en-US" sz="3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IBM Plex Mono"/>
                              </a:rPr>
                              <m:t>(</m:t>
                            </m:r>
                            <m:r>
                              <a:rPr lang="en-US" sz="3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IBM Plex Mono"/>
                              </a:rPr>
                              <m:t>𝑋</m:t>
                            </m:r>
                            <m:r>
                              <a:rPr lang="en-US" sz="3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IBM Plex Mono"/>
                              </a:rPr>
                              <m:t> \</m:t>
                            </m:r>
                            <m:r>
                              <m:rPr>
                                <m:lit/>
                              </m:rPr>
                              <a:rPr lang="en-US" sz="3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IBM Plex Mono"/>
                              </a:rPr>
                              <m:t> </m:t>
                            </m:r>
                            <m:r>
                              <a:rPr lang="en-US" sz="36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IBM Plex Mono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6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IBM Plex Mono"/>
                              </a:rPr>
                              <m:t>𝑖</m:t>
                            </m:r>
                          </m:sub>
                        </m:sSub>
                        <m:r>
                          <a:rPr lang="en-US" sz="3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  <m:t>)</m:t>
                        </m:r>
                      </m:e>
                    </m:d>
                  </m:oMath>
                </a14:m>
                <a:endParaRPr lang="en-US" sz="3600" dirty="0">
                  <a:solidFill>
                    <a:srgbClr val="000000"/>
                  </a:solidFill>
                  <a:latin typeface="Bobby Jones" panose="020B0604020202020204" charset="0"/>
                  <a:ea typeface="Cambria Math" panose="02040503050406030204" pitchFamily="18" charset="0"/>
                  <a:cs typeface="IBM Plex Mono"/>
                  <a:sym typeface="IBM Plex Mono"/>
                </a:endParaRPr>
              </a:p>
              <a:p>
                <a:pPr lvl="0">
                  <a:spcBef>
                    <a:spcPct val="0"/>
                  </a:spcBef>
                </a:pPr>
                <a:r>
                  <a:rPr lang="en-US" sz="3600" dirty="0">
                    <a:solidFill>
                      <a:srgbClr val="000000"/>
                    </a:solidFill>
                    <a:latin typeface="Bobby Jones" panose="020B0604020202020204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	</a:t>
                </a:r>
                <a:r>
                  <a:rPr lang="en-US" sz="36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IBM Plex Mono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</m:ctrlPr>
                      </m:sSubPr>
                      <m:e>
                        <m:r>
                          <a:rPr lang="en-US" sz="3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  <m:t>𝑋</m:t>
                        </m:r>
                      </m:e>
                      <m:sub>
                        <m:r>
                          <a:rPr lang="en-US" sz="3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000000"/>
                    </a:solidFill>
                    <a:latin typeface="Bobby Jones" panose="020B0604020202020204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 </a:t>
                </a:r>
                <a:r>
                  <a:rPr lang="en-US" sz="36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=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</m:ctrlPr>
                      </m:sSubPr>
                      <m:e>
                        <m:r>
                          <a:rPr lang="en-US" sz="3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  <m:t>𝑢</m:t>
                        </m:r>
                      </m:e>
                      <m:sub>
                        <m:r>
                          <a:rPr lang="en-US" sz="3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  <m:t>1</m:t>
                        </m:r>
                      </m:sub>
                    </m:sSub>
                    <m:r>
                      <a:rPr lang="en-US" sz="36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IBM Plex Mono"/>
                      </a:rPr>
                      <m:t>,</m:t>
                    </m:r>
                    <m:sSub>
                      <m:sSubPr>
                        <m:ctrlPr>
                          <a:rPr lang="en-US" sz="3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</m:ctrlPr>
                      </m:sSubPr>
                      <m:e>
                        <m:r>
                          <a:rPr lang="en-US" sz="3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  <m:t>𝑢</m:t>
                        </m:r>
                      </m:e>
                      <m:sub>
                        <m:r>
                          <a:rPr lang="en-US" sz="3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rgbClr val="000000"/>
                    </a:solidFill>
                    <a:latin typeface="Bobby Jones" panose="020B0604020202020204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</m:ctrlPr>
                      </m:sSubPr>
                      <m:e>
                        <m:r>
                          <a:rPr lang="en-US" sz="3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  <m:t>𝑢</m:t>
                        </m:r>
                      </m:e>
                      <m:sub>
                        <m:r>
                          <a:rPr lang="en-US" sz="36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  <m:t>𝑖</m:t>
                        </m:r>
                      </m:sub>
                    </m:sSub>
                    <m:r>
                      <a:rPr lang="en-US" sz="36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IBM Plex Mono"/>
                      </a:rPr>
                      <m:t>}</m:t>
                    </m:r>
                  </m:oMath>
                </a14:m>
                <a:endParaRPr lang="en-US" sz="3600" dirty="0">
                  <a:solidFill>
                    <a:srgbClr val="000000"/>
                  </a:solidFill>
                  <a:latin typeface="Bobby Jones" panose="020B0604020202020204" charset="0"/>
                  <a:ea typeface="Cambria Math" panose="02040503050406030204" pitchFamily="18" charset="0"/>
                  <a:cs typeface="IBM Plex Mono"/>
                  <a:sym typeface="IBM Plex Mono"/>
                </a:endParaRPr>
              </a:p>
            </p:txBody>
          </p:sp>
        </mc:Choice>
        <mc:Fallback>
          <p:sp>
            <p:nvSpPr>
              <p:cNvPr id="24" name="TextBox 20">
                <a:extLst>
                  <a:ext uri="{FF2B5EF4-FFF2-40B4-BE49-F238E27FC236}">
                    <a16:creationId xmlns:a16="http://schemas.microsoft.com/office/drawing/2014/main" id="{0086AD41-ADAB-4FD7-8C16-960FAE923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695" y="6127245"/>
                <a:ext cx="11696641" cy="2788007"/>
              </a:xfrm>
              <a:prstGeom prst="rect">
                <a:avLst/>
              </a:prstGeom>
              <a:blipFill>
                <a:blip r:embed="rId7"/>
                <a:stretch>
                  <a:fillRect l="-2345" t="-5033" b="-9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14">
            <a:extLst>
              <a:ext uri="{FF2B5EF4-FFF2-40B4-BE49-F238E27FC236}">
                <a16:creationId xmlns:a16="http://schemas.microsoft.com/office/drawing/2014/main" id="{67C5CF7C-F5BB-4C56-8F5E-42E0CB6EFA7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99" r="99"/>
          <a:stretch>
            <a:fillRect/>
          </a:stretch>
        </p:blipFill>
        <p:spPr>
          <a:xfrm>
            <a:off x="14483313" y="3328937"/>
            <a:ext cx="3385999" cy="284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14725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0058" y="-2334572"/>
            <a:ext cx="18808116" cy="13869594"/>
            <a:chOff x="0" y="0"/>
            <a:chExt cx="25077488" cy="18492793"/>
          </a:xfrm>
        </p:grpSpPr>
        <p:sp>
          <p:nvSpPr>
            <p:cNvPr id="3" name="Freeform 3"/>
            <p:cNvSpPr/>
            <p:nvPr/>
          </p:nvSpPr>
          <p:spPr>
            <a:xfrm>
              <a:off x="0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518409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6518409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518409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088119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3088119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3088119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9625378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9625378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9625378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5" name="Group 15">
            <a:extLst>
              <a:ext uri="{FF2B5EF4-FFF2-40B4-BE49-F238E27FC236}">
                <a16:creationId xmlns:a16="http://schemas.microsoft.com/office/drawing/2014/main" id="{8DF3C81C-2D9F-4C73-802E-6444A412B754}"/>
              </a:ext>
            </a:extLst>
          </p:cNvPr>
          <p:cNvGrpSpPr/>
          <p:nvPr/>
        </p:nvGrpSpPr>
        <p:grpSpPr>
          <a:xfrm>
            <a:off x="1028700" y="1028700"/>
            <a:ext cx="11778701" cy="8229600"/>
            <a:chOff x="0" y="0"/>
            <a:chExt cx="3102209" cy="2167467"/>
          </a:xfrm>
        </p:grpSpPr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612D4DCE-0035-473B-BD6B-5885AC3B09D9}"/>
                </a:ext>
              </a:extLst>
            </p:cNvPr>
            <p:cNvSpPr/>
            <p:nvPr/>
          </p:nvSpPr>
          <p:spPr>
            <a:xfrm>
              <a:off x="0" y="0"/>
              <a:ext cx="3102209" cy="2167467"/>
            </a:xfrm>
            <a:custGeom>
              <a:avLst/>
              <a:gdLst/>
              <a:ahLst/>
              <a:cxnLst/>
              <a:rect l="l" t="t" r="r" b="b"/>
              <a:pathLst>
                <a:path w="3102209" h="2167467">
                  <a:moveTo>
                    <a:pt x="7887" y="0"/>
                  </a:moveTo>
                  <a:lnTo>
                    <a:pt x="3094322" y="0"/>
                  </a:lnTo>
                  <a:cubicBezTo>
                    <a:pt x="3096414" y="0"/>
                    <a:pt x="3098420" y="831"/>
                    <a:pt x="3099899" y="2310"/>
                  </a:cubicBezTo>
                  <a:cubicBezTo>
                    <a:pt x="3101378" y="3789"/>
                    <a:pt x="3102209" y="5796"/>
                    <a:pt x="3102209" y="7887"/>
                  </a:cubicBezTo>
                  <a:lnTo>
                    <a:pt x="3102209" y="2159579"/>
                  </a:lnTo>
                  <a:cubicBezTo>
                    <a:pt x="3102209" y="2163935"/>
                    <a:pt x="3098678" y="2167467"/>
                    <a:pt x="3094322" y="2167467"/>
                  </a:cubicBezTo>
                  <a:lnTo>
                    <a:pt x="7887" y="2167467"/>
                  </a:lnTo>
                  <a:cubicBezTo>
                    <a:pt x="5796" y="2167467"/>
                    <a:pt x="3789" y="2166636"/>
                    <a:pt x="2310" y="2165157"/>
                  </a:cubicBezTo>
                  <a:cubicBezTo>
                    <a:pt x="831" y="2163677"/>
                    <a:pt x="0" y="2161671"/>
                    <a:pt x="0" y="2159579"/>
                  </a:cubicBezTo>
                  <a:lnTo>
                    <a:pt x="0" y="7887"/>
                  </a:lnTo>
                  <a:cubicBezTo>
                    <a:pt x="0" y="3531"/>
                    <a:pt x="3531" y="0"/>
                    <a:pt x="7887" y="0"/>
                  </a:cubicBezTo>
                  <a:close/>
                </a:path>
              </a:pathLst>
            </a:custGeom>
            <a:solidFill>
              <a:srgbClr val="F4E8C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7" name="TextBox 17">
              <a:extLst>
                <a:ext uri="{FF2B5EF4-FFF2-40B4-BE49-F238E27FC236}">
                  <a16:creationId xmlns:a16="http://schemas.microsoft.com/office/drawing/2014/main" id="{C0B76BD5-5DC0-4AD1-A294-EB5891B9D5C1}"/>
                </a:ext>
              </a:extLst>
            </p:cNvPr>
            <p:cNvSpPr txBox="1"/>
            <p:nvPr/>
          </p:nvSpPr>
          <p:spPr>
            <a:xfrm>
              <a:off x="0" y="-38100"/>
              <a:ext cx="3102209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5218496" y="6865870"/>
            <a:ext cx="4081608" cy="3421130"/>
          </a:xfrm>
          <a:custGeom>
            <a:avLst/>
            <a:gdLst/>
            <a:ahLst/>
            <a:cxnLst/>
            <a:rect l="l" t="t" r="r" b="b"/>
            <a:pathLst>
              <a:path w="4081608" h="3421130">
                <a:moveTo>
                  <a:pt x="0" y="0"/>
                </a:moveTo>
                <a:lnTo>
                  <a:pt x="4081608" y="0"/>
                </a:lnTo>
                <a:lnTo>
                  <a:pt x="4081608" y="3421130"/>
                </a:lnTo>
                <a:lnTo>
                  <a:pt x="0" y="34211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416523" y="1296897"/>
            <a:ext cx="10318277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/>
            <a:r>
              <a:rPr lang="en-US" sz="6000" spc="751" dirty="0">
                <a:solidFill>
                  <a:srgbClr val="E95D44"/>
                </a:solidFill>
                <a:latin typeface="Bobby Jones"/>
                <a:ea typeface="Bobby Jones"/>
                <a:cs typeface="Bobby Jones"/>
                <a:sym typeface="Bobby Jones"/>
              </a:rPr>
              <a:t>The final touch</a:t>
            </a:r>
            <a:endParaRPr lang="en-US" sz="6000" u="none" spc="751" dirty="0">
              <a:solidFill>
                <a:srgbClr val="E95D44"/>
              </a:solidFill>
              <a:latin typeface="Bobby Jones"/>
              <a:ea typeface="Bobby Jones"/>
              <a:cs typeface="Bobby Jones"/>
              <a:sym typeface="Bobby Jone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0">
                <a:extLst>
                  <a:ext uri="{FF2B5EF4-FFF2-40B4-BE49-F238E27FC236}">
                    <a16:creationId xmlns:a16="http://schemas.microsoft.com/office/drawing/2014/main" id="{1844ED71-B787-42BD-A653-38285CCAB1BC}"/>
                  </a:ext>
                </a:extLst>
              </p:cNvPr>
              <p:cNvSpPr txBox="1"/>
              <p:nvPr/>
            </p:nvSpPr>
            <p:spPr>
              <a:xfrm>
                <a:off x="1434695" y="3328937"/>
                <a:ext cx="11873091" cy="66556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0"/>
                <a:r>
                  <a:rPr lang="en-US" sz="3600" dirty="0">
                    <a:latin typeface="Cambria Math" panose="02040503050406030204" pitchFamily="18" charset="0"/>
                    <a:ea typeface="Cambria Math" panose="02040503050406030204" pitchFamily="18" charset="0"/>
                    <a:cs typeface="Bobby Jones"/>
                    <a:sym typeface="Bobby Jones"/>
                  </a:rPr>
                  <a:t>	</a:t>
                </a:r>
                <a14:m>
                  <m:oMath xmlns:m="http://schemas.openxmlformats.org/officeDocument/2006/math">
                    <m:r>
                      <a:rPr lang="en-US" sz="4000" i="1" u="none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Bobby Jones"/>
                      </a:rPr>
                      <m:t>𝑚</m:t>
                    </m:r>
                    <m:r>
                      <a:rPr lang="en-US" sz="4000" b="0" i="1" u="none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Bobby Jones"/>
                      </a:rPr>
                      <m:t>𝑖𝑛</m:t>
                    </m:r>
                    <m:nary>
                      <m:naryPr>
                        <m:chr m:val="∑"/>
                        <m:ctrlPr>
                          <a:rPr lang="en-US" sz="4000" b="0" i="1" u="none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4000" b="0" i="1" u="none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𝑖</m:t>
                        </m:r>
                        <m:r>
                          <a:rPr lang="en-US" sz="4000" b="0" i="1" u="none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=1</m:t>
                        </m:r>
                      </m:sub>
                      <m:sup>
                        <m:r>
                          <a:rPr lang="en-US" sz="4000" b="0" i="1" u="none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4000" b="0" i="1" u="none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Bobby Jones"/>
                              </a:rPr>
                            </m:ctrlPr>
                          </m:sSubPr>
                          <m:e>
                            <m:r>
                              <a:rPr lang="en-US" sz="4000" b="0" i="1" u="none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Bobby Jones"/>
                              </a:rPr>
                              <m:t>𝑦</m:t>
                            </m:r>
                          </m:e>
                          <m:sub>
                            <m:r>
                              <a:rPr lang="en-US" sz="4000" b="0" i="1" u="none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Bobby Jones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4000" b="0" i="1" u="none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Bobby Jones"/>
                      </a:rPr>
                      <m:t>+ </m:t>
                    </m:r>
                    <m:sSubSup>
                      <m:sSubSupPr>
                        <m:ctrlPr>
                          <a:rPr lang="en-US" sz="4000" i="1" u="none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</m:ctrlPr>
                      </m:sSubSupPr>
                      <m:e>
                        <m:r>
                          <a:rPr lang="en-US" sz="4000" i="1" u="none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𝛴</m:t>
                        </m:r>
                      </m:e>
                      <m:sub>
                        <m:r>
                          <a:rPr lang="en-US" sz="4000" i="1" u="none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𝑖</m:t>
                        </m:r>
                        <m:r>
                          <a:rPr lang="en-US" sz="4000" b="0" i="1" u="none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=0</m:t>
                        </m:r>
                      </m:sub>
                      <m:sup>
                        <m:r>
                          <a:rPr lang="en-US" sz="4000" b="0" i="1" u="none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𝑘</m:t>
                        </m:r>
                      </m:sup>
                    </m:sSubSup>
                    <m:sSub>
                      <m:sSubPr>
                        <m:ctrlPr>
                          <a:rPr lang="en-US" sz="4000" i="1" u="none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</m:ctrlPr>
                      </m:sSubPr>
                      <m:e>
                        <m:r>
                          <a:rPr lang="en-US" sz="4000" i="1" u="none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4000" b="0" i="0" u="none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S</m:t>
                        </m:r>
                        <m:r>
                          <a:rPr lang="en-US" sz="4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⊆</m:t>
                        </m:r>
                        <m:r>
                          <a:rPr lang="en-US" sz="4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𝑋</m:t>
                        </m:r>
                      </m:sub>
                    </m:sSub>
                    <m:sSubSup>
                      <m:sSubSupPr>
                        <m:ctrlPr>
                          <a:rPr lang="en-US" sz="4000" i="1" u="none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</m:ctrlPr>
                      </m:sSubSupPr>
                      <m:e>
                        <m:r>
                          <a:rPr lang="en-US" sz="4000" b="0" i="1" u="none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𝑧</m:t>
                        </m:r>
                      </m:e>
                      <m:sub>
                        <m:r>
                          <a:rPr lang="en-US" sz="4000" b="0" i="1" u="none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𝑆</m:t>
                        </m:r>
                      </m:sub>
                      <m:sup>
                        <m:r>
                          <a:rPr lang="en-US" sz="4000" b="0" i="1" u="none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𝑖</m:t>
                        </m:r>
                      </m:sup>
                    </m:sSubSup>
                    <m:sSubSup>
                      <m:sSubSupPr>
                        <m:ctrlPr>
                          <a:rPr lang="en-US" sz="4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</m:ctrlPr>
                      </m:sSubSupPr>
                      <m:e>
                        <m:r>
                          <a:rPr lang="en-US" sz="4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𝑥</m:t>
                        </m:r>
                      </m:e>
                      <m:sub>
                        <m:r>
                          <a:rPr lang="en-US" sz="4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𝑆</m:t>
                        </m:r>
                      </m:sub>
                      <m:sup>
                        <m:r>
                          <a:rPr lang="en-US" sz="4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𝑖</m:t>
                        </m:r>
                      </m:sup>
                    </m:sSubSup>
                  </m:oMath>
                </a14:m>
                <a:endParaRPr lang="en-US" sz="3600" u="none" dirty="0">
                  <a:latin typeface="Cambria Math" panose="02040503050406030204" pitchFamily="18" charset="0"/>
                  <a:ea typeface="Cambria Math" panose="02040503050406030204" pitchFamily="18" charset="0"/>
                  <a:cs typeface="Bobby Jones"/>
                  <a:sym typeface="Bobby Jones"/>
                </a:endParaRPr>
              </a:p>
            </p:txBody>
          </p:sp>
        </mc:Choice>
        <mc:Fallback xmlns="">
          <p:sp>
            <p:nvSpPr>
              <p:cNvPr id="23" name="TextBox 20">
                <a:extLst>
                  <a:ext uri="{FF2B5EF4-FFF2-40B4-BE49-F238E27FC236}">
                    <a16:creationId xmlns:a16="http://schemas.microsoft.com/office/drawing/2014/main" id="{1844ED71-B787-42BD-A653-38285CCAB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695" y="3328937"/>
                <a:ext cx="11873091" cy="6655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0">
            <a:extLst>
              <a:ext uri="{FF2B5EF4-FFF2-40B4-BE49-F238E27FC236}">
                <a16:creationId xmlns:a16="http://schemas.microsoft.com/office/drawing/2014/main" id="{F2F4968B-74A3-4B9C-B4A0-F366CEBB554F}"/>
              </a:ext>
            </a:extLst>
          </p:cNvPr>
          <p:cNvSpPr txBox="1"/>
          <p:nvPr/>
        </p:nvSpPr>
        <p:spPr>
          <a:xfrm>
            <a:off x="1434695" y="2510017"/>
            <a:ext cx="10165877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Bobby Jones" panose="020B0604020202020204" charset="0"/>
                <a:ea typeface="Cambria Math" panose="02040503050406030204" pitchFamily="18" charset="0"/>
                <a:cs typeface="IBM Plex Mono"/>
                <a:sym typeface="IBM Plex Mono"/>
              </a:rPr>
              <a:t>Objective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0">
                <a:extLst>
                  <a:ext uri="{FF2B5EF4-FFF2-40B4-BE49-F238E27FC236}">
                    <a16:creationId xmlns:a16="http://schemas.microsoft.com/office/drawing/2014/main" id="{0086AD41-ADAB-4FD7-8C16-960FAE923F09}"/>
                  </a:ext>
                </a:extLst>
              </p:cNvPr>
              <p:cNvSpPr txBox="1"/>
              <p:nvPr/>
            </p:nvSpPr>
            <p:spPr>
              <a:xfrm>
                <a:off x="1448983" y="5580872"/>
                <a:ext cx="11200218" cy="344607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0">
                  <a:spcBef>
                    <a:spcPct val="0"/>
                  </a:spcBef>
                </a:pPr>
                <a:r>
                  <a:rPr lang="en-US" sz="3600" dirty="0">
                    <a:solidFill>
                      <a:srgbClr val="000000"/>
                    </a:solidFill>
                    <a:latin typeface="Bobby Jones" panose="020B0604020202020204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Where</a:t>
                </a:r>
              </a:p>
              <a:p>
                <a:pPr lvl="0">
                  <a:spcBef>
                    <a:spcPct val="0"/>
                  </a:spcBef>
                </a:pPr>
                <a:r>
                  <a:rPr lang="en-US" sz="3600" dirty="0">
                    <a:solidFill>
                      <a:srgbClr val="000000"/>
                    </a:solidFill>
                    <a:ea typeface="Cambria Math" panose="02040503050406030204" pitchFamily="18" charset="0"/>
                    <a:sym typeface="IBM Plex Mono"/>
                  </a:rPr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</m:ctrlPr>
                      </m:sSubSupPr>
                      <m:e>
                        <m:r>
                          <a:rPr lang="en-US" sz="3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  <m:t>𝑧</m:t>
                        </m:r>
                      </m:e>
                      <m:sub>
                        <m:r>
                          <a:rPr lang="en-US" sz="36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  <m:t>𝑠</m:t>
                        </m:r>
                      </m:sub>
                      <m:sup>
                        <m:r>
                          <a:rPr lang="en-US" sz="36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sz="3600" dirty="0">
                    <a:solidFill>
                      <a:srgbClr val="000000"/>
                    </a:solidFill>
                    <a:latin typeface="Bobby Jones" panose="020B0604020202020204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 </a:t>
                </a:r>
                <a:r>
                  <a:rPr lang="en-US" sz="36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36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600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  <m:t>S</m:t>
                        </m:r>
                        <m:r>
                          <a:rPr lang="en-US" sz="360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  <m:t>∩</m:t>
                        </m:r>
                        <m:sSub>
                          <m:sSubPr>
                            <m:ctrlPr>
                              <a:rPr lang="en-US" sz="36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IBM Plex Mono"/>
                              </a:rPr>
                            </m:ctrlPr>
                          </m:sSubPr>
                          <m:e>
                            <m:r>
                              <a:rPr lang="en-US" sz="36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IBM Plex Mono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6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IBM Plex Mono"/>
                              </a:rPr>
                              <m:t>𝑖</m:t>
                            </m:r>
                          </m:sub>
                        </m:sSub>
                        <m:r>
                          <a:rPr lang="en-US" sz="3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  <m:t>| −</m:t>
                        </m:r>
                        <m:r>
                          <a:rPr lang="en-US" sz="3600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3600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  <m:t>S</m:t>
                        </m:r>
                        <m:r>
                          <a:rPr lang="en-US" sz="360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  <m:t>∩</m:t>
                        </m:r>
                        <m:d>
                          <m:dPr>
                            <m:ctrlPr>
                              <a:rPr lang="en-US" sz="36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IBM Plex Mono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3600" b="0" i="0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IBM Plex Mono"/>
                              </a:rPr>
                              <m:t>X</m:t>
                            </m:r>
                            <m:r>
                              <a:rPr lang="en-US" sz="3600" b="0" i="0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IBM Plex Mono"/>
                              </a:rPr>
                              <m:t> \</m:t>
                            </m:r>
                            <m:r>
                              <m:rPr>
                                <m:lit/>
                              </m:rPr>
                              <a:rPr lang="en-US" sz="3600" b="0" i="0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IBM Plex Mono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360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IBM Plex Mono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IBM Plex Mono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360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IBM Plex Mono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3600" dirty="0">
                  <a:solidFill>
                    <a:srgbClr val="000000"/>
                  </a:solidFill>
                  <a:latin typeface="Bobby Jones" panose="020B0604020202020204" charset="0"/>
                  <a:ea typeface="Cambria Math" panose="02040503050406030204" pitchFamily="18" charset="0"/>
                  <a:cs typeface="IBM Plex Mono"/>
                  <a:sym typeface="IBM Plex Mono"/>
                </a:endParaRPr>
              </a:p>
              <a:p>
                <a:pPr lvl="0">
                  <a:spcBef>
                    <a:spcPct val="0"/>
                  </a:spcBef>
                </a:pPr>
                <a:endParaRPr lang="en-US" sz="3600" dirty="0">
                  <a:solidFill>
                    <a:srgbClr val="000000"/>
                  </a:solidFill>
                  <a:latin typeface="Bobby Jones" panose="020B0604020202020204" charset="0"/>
                  <a:ea typeface="Cambria Math" panose="02040503050406030204" pitchFamily="18" charset="0"/>
                  <a:cs typeface="IBM Plex Mono"/>
                  <a:sym typeface="IBM Plex Mono"/>
                </a:endParaRPr>
              </a:p>
              <a:p>
                <a:pPr lvl="0">
                  <a:spcBef>
                    <a:spcPct val="0"/>
                  </a:spcBef>
                </a:pPr>
                <a:r>
                  <a:rPr lang="en-US" sz="3600" dirty="0">
                    <a:solidFill>
                      <a:srgbClr val="000000"/>
                    </a:solidFill>
                    <a:latin typeface="Bobby Jones" panose="020B0604020202020204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Time complexity</a:t>
                </a:r>
              </a:p>
              <a:p>
                <a:pPr lvl="0">
                  <a:spcBef>
                    <a:spcPct val="0"/>
                  </a:spcBef>
                </a:pPr>
                <a:r>
                  <a:rPr lang="en-US" sz="3600" dirty="0">
                    <a:solidFill>
                      <a:srgbClr val="000000"/>
                    </a:solidFill>
                    <a:latin typeface="Bobby Jones" panose="020B0604020202020204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US" sz="36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IBM Plex Mono"/>
                              </a:rPr>
                            </m:ctrlPr>
                          </m:sSupPr>
                          <m:e>
                            <m:r>
                              <a:rPr lang="en-US" sz="3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IBM Plex Mono"/>
                              </a:rPr>
                              <m:t>2</m:t>
                            </m:r>
                          </m:e>
                          <m:sup>
                            <m:r>
                              <a:rPr lang="en-US" sz="3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IBM Plex Mono"/>
                              </a:rPr>
                              <m:t>𝑂</m:t>
                            </m:r>
                            <m:r>
                              <a:rPr lang="en-US" sz="3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IBM Plex Mono"/>
                              </a:rPr>
                              <m:t>(</m:t>
                            </m:r>
                            <m:r>
                              <a:rPr lang="en-US" sz="3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IBM Plex Mono"/>
                              </a:rPr>
                              <m:t>𝑘</m:t>
                            </m:r>
                            <m:r>
                              <a:rPr lang="en-US" sz="36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IBM Plex Mono"/>
                              </a:rPr>
                              <m:t>)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sz="3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  <m:t>𝑛</m:t>
                        </m:r>
                      </m:e>
                      <m:sup>
                        <m:r>
                          <a:rPr lang="en-US" sz="3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  <m:t>𝑂</m:t>
                        </m:r>
                        <m:r>
                          <a:rPr lang="en-US" sz="3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  <m:t>(1)</m:t>
                        </m:r>
                      </m:sup>
                    </m:sSup>
                    <m:r>
                      <a:rPr lang="en-US" sz="3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IBM Plex Mono"/>
                      </a:rPr>
                      <m:t> </m:t>
                    </m:r>
                  </m:oMath>
                </a14:m>
                <a:r>
                  <a:rPr lang="en-US" sz="3600" dirty="0">
                    <a:solidFill>
                      <a:srgbClr val="000000"/>
                    </a:solidFill>
                    <a:latin typeface="Bobby Jones" panose="020B0604020202020204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 </a:t>
                </a:r>
                <a:r>
                  <a:rPr lang="en-US" sz="36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where </a:t>
                </a:r>
                <a:r>
                  <a:rPr lang="en-US" sz="3600" b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n</a:t>
                </a:r>
                <a:r>
                  <a:rPr lang="en-US" sz="36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 denotes upper bound for constraint and object function variables</a:t>
                </a:r>
                <a:endParaRPr lang="en-US" sz="3600" dirty="0">
                  <a:solidFill>
                    <a:srgbClr val="000000"/>
                  </a:solidFill>
                  <a:latin typeface="Bobby Jones" panose="020B0604020202020204" charset="0"/>
                  <a:ea typeface="Cambria Math" panose="02040503050406030204" pitchFamily="18" charset="0"/>
                  <a:cs typeface="IBM Plex Mono"/>
                  <a:sym typeface="IBM Plex Mono"/>
                </a:endParaRPr>
              </a:p>
            </p:txBody>
          </p:sp>
        </mc:Choice>
        <mc:Fallback xmlns="">
          <p:sp>
            <p:nvSpPr>
              <p:cNvPr id="24" name="TextBox 20">
                <a:extLst>
                  <a:ext uri="{FF2B5EF4-FFF2-40B4-BE49-F238E27FC236}">
                    <a16:creationId xmlns:a16="http://schemas.microsoft.com/office/drawing/2014/main" id="{0086AD41-ADAB-4FD7-8C16-960FAE923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983" y="5580872"/>
                <a:ext cx="11200218" cy="3446072"/>
              </a:xfrm>
              <a:prstGeom prst="rect">
                <a:avLst/>
              </a:prstGeom>
              <a:blipFill>
                <a:blip r:embed="rId7"/>
                <a:stretch>
                  <a:fillRect l="-2504" t="-4064" b="-7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11">
            <a:extLst>
              <a:ext uri="{FF2B5EF4-FFF2-40B4-BE49-F238E27FC236}">
                <a16:creationId xmlns:a16="http://schemas.microsoft.com/office/drawing/2014/main" id="{02BDDF6E-964D-4D87-BDEB-9D54DFAA7B5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4017265" y="2870021"/>
            <a:ext cx="2923036" cy="345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4020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C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83184" y="1453968"/>
            <a:ext cx="2910286" cy="4114800"/>
          </a:xfrm>
          <a:custGeom>
            <a:avLst/>
            <a:gdLst/>
            <a:ahLst/>
            <a:cxnLst/>
            <a:rect l="l" t="t" r="r" b="b"/>
            <a:pathLst>
              <a:path w="2910286" h="4114800">
                <a:moveTo>
                  <a:pt x="0" y="0"/>
                </a:moveTo>
                <a:lnTo>
                  <a:pt x="2910286" y="0"/>
                </a:lnTo>
                <a:lnTo>
                  <a:pt x="29102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768289" y="6119760"/>
            <a:ext cx="3793839" cy="3138540"/>
          </a:xfrm>
          <a:custGeom>
            <a:avLst/>
            <a:gdLst/>
            <a:ahLst/>
            <a:cxnLst/>
            <a:rect l="l" t="t" r="r" b="b"/>
            <a:pathLst>
              <a:path w="3793839" h="3138540">
                <a:moveTo>
                  <a:pt x="0" y="0"/>
                </a:moveTo>
                <a:lnTo>
                  <a:pt x="3793839" y="0"/>
                </a:lnTo>
                <a:lnTo>
                  <a:pt x="3793839" y="3138540"/>
                </a:lnTo>
                <a:lnTo>
                  <a:pt x="0" y="3138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4098" name="Picture 2" descr="'Perfectly balanced as all things should be' ##Thanos #marvel #MCU #fyp">
            <a:extLst>
              <a:ext uri="{FF2B5EF4-FFF2-40B4-BE49-F238E27FC236}">
                <a16:creationId xmlns:a16="http://schemas.microsoft.com/office/drawing/2014/main" id="{0691DC64-FECB-443A-806D-9F3DEA662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169847"/>
            <a:ext cx="7947304" cy="7947304"/>
          </a:xfrm>
          <a:prstGeom prst="rect">
            <a:avLst/>
          </a:prstGeom>
          <a:noFill/>
          <a:effectLst>
            <a:outerShdw blurRad="1143000" dist="50800" dir="5400000" sx="94000" sy="94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6"/>
          <p:cNvSpPr txBox="1"/>
          <p:nvPr/>
        </p:nvSpPr>
        <p:spPr>
          <a:xfrm>
            <a:off x="1066800" y="953634"/>
            <a:ext cx="16230600" cy="8374261"/>
          </a:xfrm>
          <a:prstGeom prst="rect">
            <a:avLst/>
          </a:prstGeom>
          <a:solidFill>
            <a:schemeClr val="bg1">
              <a:alpha val="94000"/>
            </a:schemeClr>
          </a:solidFill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176848" y="3888819"/>
            <a:ext cx="2093829" cy="201007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657600" y="3265206"/>
            <a:ext cx="9272824" cy="3257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2707"/>
              </a:lnSpc>
            </a:pPr>
            <a:r>
              <a:rPr lang="en-US" sz="10954" u="none" spc="646" dirty="0">
                <a:solidFill>
                  <a:srgbClr val="E95D44"/>
                </a:solidFill>
                <a:latin typeface="Bobby Jones"/>
                <a:ea typeface="Bobby Jones"/>
                <a:cs typeface="Bobby Jones"/>
                <a:sym typeface="Bobby Jones"/>
              </a:rPr>
              <a:t>Any Questions?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0058" y="-2334572"/>
            <a:ext cx="18808116" cy="13869594"/>
            <a:chOff x="0" y="0"/>
            <a:chExt cx="25077488" cy="18492793"/>
          </a:xfrm>
        </p:grpSpPr>
        <p:sp>
          <p:nvSpPr>
            <p:cNvPr id="3" name="Freeform 3"/>
            <p:cNvSpPr/>
            <p:nvPr/>
          </p:nvSpPr>
          <p:spPr>
            <a:xfrm>
              <a:off x="0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518409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6518409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518409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088119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3088119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3088119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9625378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9625378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9625378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028700" y="1028700"/>
            <a:ext cx="13160339" cy="8229600"/>
            <a:chOff x="0" y="0"/>
            <a:chExt cx="3102209" cy="216746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02209" cy="2167467"/>
            </a:xfrm>
            <a:custGeom>
              <a:avLst/>
              <a:gdLst/>
              <a:ahLst/>
              <a:cxnLst/>
              <a:rect l="l" t="t" r="r" b="b"/>
              <a:pathLst>
                <a:path w="3102209" h="2167467">
                  <a:moveTo>
                    <a:pt x="7887" y="0"/>
                  </a:moveTo>
                  <a:lnTo>
                    <a:pt x="3094322" y="0"/>
                  </a:lnTo>
                  <a:cubicBezTo>
                    <a:pt x="3096414" y="0"/>
                    <a:pt x="3098420" y="831"/>
                    <a:pt x="3099899" y="2310"/>
                  </a:cubicBezTo>
                  <a:cubicBezTo>
                    <a:pt x="3101378" y="3789"/>
                    <a:pt x="3102209" y="5796"/>
                    <a:pt x="3102209" y="7887"/>
                  </a:cubicBezTo>
                  <a:lnTo>
                    <a:pt x="3102209" y="2159579"/>
                  </a:lnTo>
                  <a:cubicBezTo>
                    <a:pt x="3102209" y="2163935"/>
                    <a:pt x="3098678" y="2167467"/>
                    <a:pt x="3094322" y="2167467"/>
                  </a:cubicBezTo>
                  <a:lnTo>
                    <a:pt x="7887" y="2167467"/>
                  </a:lnTo>
                  <a:cubicBezTo>
                    <a:pt x="5796" y="2167467"/>
                    <a:pt x="3789" y="2166636"/>
                    <a:pt x="2310" y="2165157"/>
                  </a:cubicBezTo>
                  <a:cubicBezTo>
                    <a:pt x="831" y="2163677"/>
                    <a:pt x="0" y="2161671"/>
                    <a:pt x="0" y="2159579"/>
                  </a:cubicBezTo>
                  <a:lnTo>
                    <a:pt x="0" y="7887"/>
                  </a:lnTo>
                  <a:cubicBezTo>
                    <a:pt x="0" y="3531"/>
                    <a:pt x="3531" y="0"/>
                    <a:pt x="788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102209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162558" y="3183246"/>
            <a:ext cx="2510878" cy="3062046"/>
          </a:xfrm>
          <a:prstGeom prst="rect">
            <a:avLst/>
          </a:prstGeom>
        </p:spPr>
      </p:pic>
      <p:sp>
        <p:nvSpPr>
          <p:cNvPr id="19" name="Freeform 19"/>
          <p:cNvSpPr/>
          <p:nvPr/>
        </p:nvSpPr>
        <p:spPr>
          <a:xfrm>
            <a:off x="14804701" y="7722418"/>
            <a:ext cx="4909197" cy="4114800"/>
          </a:xfrm>
          <a:custGeom>
            <a:avLst/>
            <a:gdLst/>
            <a:ahLst/>
            <a:cxnLst/>
            <a:rect l="l" t="t" r="r" b="b"/>
            <a:pathLst>
              <a:path w="4909197" h="4114800">
                <a:moveTo>
                  <a:pt x="0" y="0"/>
                </a:moveTo>
                <a:lnTo>
                  <a:pt x="4909198" y="0"/>
                </a:lnTo>
                <a:lnTo>
                  <a:pt x="49091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416523" y="1296897"/>
            <a:ext cx="2434464" cy="1897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777"/>
              </a:lnSpc>
            </a:pPr>
            <a:r>
              <a:rPr lang="en-US" sz="12739" u="none" spc="751" dirty="0">
                <a:solidFill>
                  <a:srgbClr val="E95D44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obby Jones"/>
                <a:sym typeface="Bobby Jones"/>
              </a:rPr>
              <a:t>Q: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098961" y="1487801"/>
            <a:ext cx="8208118" cy="1807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79"/>
              </a:lnSpc>
              <a:spcBef>
                <a:spcPct val="0"/>
              </a:spcBef>
            </a:pPr>
            <a:r>
              <a:rPr lang="en-US" sz="5199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What’s this INTEGER LINEAR PROGRAMMING??</a:t>
            </a:r>
            <a:endParaRPr lang="en-US" sz="5199" u="none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  <a:cs typeface="IBM Plex Mono"/>
              <a:sym typeface="IBM Plex Mono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A00AF2-CEE2-42A3-AB4D-C6BC2B4275E0}"/>
              </a:ext>
            </a:extLst>
          </p:cNvPr>
          <p:cNvSpPr txBox="1"/>
          <p:nvPr/>
        </p:nvSpPr>
        <p:spPr>
          <a:xfrm>
            <a:off x="9272587" y="430053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028" name="Picture 4" descr="Red Hat - Simple English Wikipedia, the free encyclopedia">
            <a:extLst>
              <a:ext uri="{FF2B5EF4-FFF2-40B4-BE49-F238E27FC236}">
                <a16:creationId xmlns:a16="http://schemas.microsoft.com/office/drawing/2014/main" id="{E0BDF372-85AB-43A5-ABFA-45CB624DC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477" y="4726352"/>
            <a:ext cx="1195077" cy="91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lue Hat Explained: The Six Thinking Hats [Book Summary 7/7] | by Flavio  Rump | Medium">
            <a:extLst>
              <a:ext uri="{FF2B5EF4-FFF2-40B4-BE49-F238E27FC236}">
                <a16:creationId xmlns:a16="http://schemas.microsoft.com/office/drawing/2014/main" id="{8A2498D5-6D89-4F5C-898A-ED055F61C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957" y="5980593"/>
            <a:ext cx="1334862" cy="91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EA73A43-0586-477A-8677-BCAE9004A252}"/>
              </a:ext>
            </a:extLst>
          </p:cNvPr>
          <p:cNvSpPr txBox="1"/>
          <p:nvPr/>
        </p:nvSpPr>
        <p:spPr>
          <a:xfrm>
            <a:off x="3123258" y="4820334"/>
            <a:ext cx="23817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3$</a:t>
            </a:r>
          </a:p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2hr to make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7F0CD4-4830-4CA1-80F9-90A76F1EFC06}"/>
              </a:ext>
            </a:extLst>
          </p:cNvPr>
          <p:cNvSpPr txBox="1"/>
          <p:nvPr/>
        </p:nvSpPr>
        <p:spPr>
          <a:xfrm>
            <a:off x="3229020" y="5950224"/>
            <a:ext cx="23817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5$</a:t>
            </a:r>
          </a:p>
          <a:p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3hr to make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55B98E0-67CC-4BFF-BB97-573626C9B4C5}"/>
              </a:ext>
            </a:extLst>
          </p:cNvPr>
          <p:cNvSpPr txBox="1"/>
          <p:nvPr/>
        </p:nvSpPr>
        <p:spPr>
          <a:xfrm>
            <a:off x="1414216" y="7260754"/>
            <a:ext cx="52570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You got 12 </a:t>
            </a:r>
            <a:r>
              <a:rPr lang="en-US" sz="32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hours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! – By Boss</a:t>
            </a:r>
          </a:p>
        </p:txBody>
      </p:sp>
      <p:grpSp>
        <p:nvGrpSpPr>
          <p:cNvPr id="43" name="Group 15">
            <a:extLst>
              <a:ext uri="{FF2B5EF4-FFF2-40B4-BE49-F238E27FC236}">
                <a16:creationId xmlns:a16="http://schemas.microsoft.com/office/drawing/2014/main" id="{309782AA-027B-4FC3-A7CA-8010102DD114}"/>
              </a:ext>
            </a:extLst>
          </p:cNvPr>
          <p:cNvGrpSpPr/>
          <p:nvPr/>
        </p:nvGrpSpPr>
        <p:grpSpPr>
          <a:xfrm>
            <a:off x="1189643" y="3716881"/>
            <a:ext cx="6428280" cy="4200394"/>
            <a:chOff x="0" y="0"/>
            <a:chExt cx="3102209" cy="2167467"/>
          </a:xfrm>
          <a:noFill/>
        </p:grpSpPr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FC58F161-18CF-4943-B542-59551D59429F}"/>
                </a:ext>
              </a:extLst>
            </p:cNvPr>
            <p:cNvSpPr/>
            <p:nvPr/>
          </p:nvSpPr>
          <p:spPr>
            <a:xfrm>
              <a:off x="0" y="0"/>
              <a:ext cx="3102209" cy="2167467"/>
            </a:xfrm>
            <a:custGeom>
              <a:avLst/>
              <a:gdLst/>
              <a:ahLst/>
              <a:cxnLst/>
              <a:rect l="l" t="t" r="r" b="b"/>
              <a:pathLst>
                <a:path w="3102209" h="2167467">
                  <a:moveTo>
                    <a:pt x="7887" y="0"/>
                  </a:moveTo>
                  <a:lnTo>
                    <a:pt x="3094322" y="0"/>
                  </a:lnTo>
                  <a:cubicBezTo>
                    <a:pt x="3096414" y="0"/>
                    <a:pt x="3098420" y="831"/>
                    <a:pt x="3099899" y="2310"/>
                  </a:cubicBezTo>
                  <a:cubicBezTo>
                    <a:pt x="3101378" y="3789"/>
                    <a:pt x="3102209" y="5796"/>
                    <a:pt x="3102209" y="7887"/>
                  </a:cubicBezTo>
                  <a:lnTo>
                    <a:pt x="3102209" y="2159579"/>
                  </a:lnTo>
                  <a:cubicBezTo>
                    <a:pt x="3102209" y="2163935"/>
                    <a:pt x="3098678" y="2167467"/>
                    <a:pt x="3094322" y="2167467"/>
                  </a:cubicBezTo>
                  <a:lnTo>
                    <a:pt x="7887" y="2167467"/>
                  </a:lnTo>
                  <a:cubicBezTo>
                    <a:pt x="5796" y="2167467"/>
                    <a:pt x="3789" y="2166636"/>
                    <a:pt x="2310" y="2165157"/>
                  </a:cubicBezTo>
                  <a:cubicBezTo>
                    <a:pt x="831" y="2163677"/>
                    <a:pt x="0" y="2161671"/>
                    <a:pt x="0" y="2159579"/>
                  </a:cubicBezTo>
                  <a:lnTo>
                    <a:pt x="0" y="7887"/>
                  </a:lnTo>
                  <a:cubicBezTo>
                    <a:pt x="0" y="3531"/>
                    <a:pt x="3531" y="0"/>
                    <a:pt x="7887" y="0"/>
                  </a:cubicBezTo>
                  <a:close/>
                </a:path>
              </a:pathLst>
            </a:custGeom>
            <a:grpFill/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5" name="TextBox 17">
              <a:extLst>
                <a:ext uri="{FF2B5EF4-FFF2-40B4-BE49-F238E27FC236}">
                  <a16:creationId xmlns:a16="http://schemas.microsoft.com/office/drawing/2014/main" id="{B6119D0F-ED29-486C-96A1-A95ECFD4E3A4}"/>
                </a:ext>
              </a:extLst>
            </p:cNvPr>
            <p:cNvSpPr txBox="1"/>
            <p:nvPr/>
          </p:nvSpPr>
          <p:spPr>
            <a:xfrm>
              <a:off x="0" y="-38100"/>
              <a:ext cx="3102209" cy="220556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5848D3B-C732-41E3-96D4-9914DD0990B0}"/>
                  </a:ext>
                </a:extLst>
              </p:cNvPr>
              <p:cNvSpPr txBox="1"/>
              <p:nvPr/>
            </p:nvSpPr>
            <p:spPr>
              <a:xfrm>
                <a:off x="8161848" y="3615885"/>
                <a:ext cx="501923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+ 3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12</a:t>
                </a:r>
              </a:p>
              <a:p>
                <a:endParaRPr lang="en-US" sz="3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with objective,</a:t>
                </a:r>
              </a:p>
              <a:p>
                <a:r>
                  <a:rPr lang="en-US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profit = 3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+ 5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5848D3B-C732-41E3-96D4-9914DD099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1848" y="3615885"/>
                <a:ext cx="5019230" cy="2308324"/>
              </a:xfrm>
              <a:prstGeom prst="rect">
                <a:avLst/>
              </a:prstGeom>
              <a:blipFill>
                <a:blip r:embed="rId9"/>
                <a:stretch>
                  <a:fillRect l="-3767" t="-3958" b="-8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6B03B54F-0131-4A7A-BA1D-546C3A3522F5}"/>
              </a:ext>
            </a:extLst>
          </p:cNvPr>
          <p:cNvSpPr txBox="1"/>
          <p:nvPr/>
        </p:nvSpPr>
        <p:spPr>
          <a:xfrm>
            <a:off x="1676400" y="3695700"/>
            <a:ext cx="60427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You want to sell hats and make as much as profit as possible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C50D063-9A71-4879-9700-DC5A2B50BF58}"/>
              </a:ext>
            </a:extLst>
          </p:cNvPr>
          <p:cNvSpPr txBox="1"/>
          <p:nvPr/>
        </p:nvSpPr>
        <p:spPr>
          <a:xfrm>
            <a:off x="7872195" y="6245090"/>
            <a:ext cx="64157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Choices-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0 </a:t>
            </a:r>
            <a:r>
              <a:rPr lang="en-US" sz="36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RED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 hats + 4 </a:t>
            </a:r>
            <a:r>
              <a:rPr lang="en-US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BLUE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 hats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profit = 20$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41A15F-3E84-4952-950E-83099044C445}"/>
              </a:ext>
            </a:extLst>
          </p:cNvPr>
          <p:cNvSpPr txBox="1"/>
          <p:nvPr/>
        </p:nvSpPr>
        <p:spPr>
          <a:xfrm>
            <a:off x="7870374" y="7738504"/>
            <a:ext cx="6415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3 </a:t>
            </a:r>
            <a:r>
              <a:rPr lang="en-US" sz="36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RED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 hats + 2 </a:t>
            </a:r>
            <a:r>
              <a:rPr lang="en-US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BLUE</a:t>
            </a: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 hats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profit = 19$</a:t>
            </a:r>
          </a:p>
        </p:txBody>
      </p:sp>
      <p:pic>
        <p:nvPicPr>
          <p:cNvPr id="23" name="Graphic 22" descr="Checkmark">
            <a:extLst>
              <a:ext uri="{FF2B5EF4-FFF2-40B4-BE49-F238E27FC236}">
                <a16:creationId xmlns:a16="http://schemas.microsoft.com/office/drawing/2014/main" id="{B1064FC9-7E7A-4E5D-944D-34FBA08EC3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824722" y="697531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079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35" grpId="0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0058" y="-2334572"/>
            <a:ext cx="18808116" cy="13869594"/>
            <a:chOff x="0" y="0"/>
            <a:chExt cx="25077488" cy="18492793"/>
          </a:xfrm>
        </p:grpSpPr>
        <p:sp>
          <p:nvSpPr>
            <p:cNvPr id="3" name="Freeform 3"/>
            <p:cNvSpPr/>
            <p:nvPr/>
          </p:nvSpPr>
          <p:spPr>
            <a:xfrm>
              <a:off x="0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518409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6518409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518409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088119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3088119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3088119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9625378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9625378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9625378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028700" y="1028700"/>
            <a:ext cx="13068300" cy="8229600"/>
            <a:chOff x="0" y="0"/>
            <a:chExt cx="3102209" cy="216746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02209" cy="2167467"/>
            </a:xfrm>
            <a:custGeom>
              <a:avLst/>
              <a:gdLst/>
              <a:ahLst/>
              <a:cxnLst/>
              <a:rect l="l" t="t" r="r" b="b"/>
              <a:pathLst>
                <a:path w="3102209" h="2167467">
                  <a:moveTo>
                    <a:pt x="7887" y="0"/>
                  </a:moveTo>
                  <a:lnTo>
                    <a:pt x="3094322" y="0"/>
                  </a:lnTo>
                  <a:cubicBezTo>
                    <a:pt x="3096414" y="0"/>
                    <a:pt x="3098420" y="831"/>
                    <a:pt x="3099899" y="2310"/>
                  </a:cubicBezTo>
                  <a:cubicBezTo>
                    <a:pt x="3101378" y="3789"/>
                    <a:pt x="3102209" y="5796"/>
                    <a:pt x="3102209" y="7887"/>
                  </a:cubicBezTo>
                  <a:lnTo>
                    <a:pt x="3102209" y="2159579"/>
                  </a:lnTo>
                  <a:cubicBezTo>
                    <a:pt x="3102209" y="2163935"/>
                    <a:pt x="3098678" y="2167467"/>
                    <a:pt x="3094322" y="2167467"/>
                  </a:cubicBezTo>
                  <a:lnTo>
                    <a:pt x="7887" y="2167467"/>
                  </a:lnTo>
                  <a:cubicBezTo>
                    <a:pt x="5796" y="2167467"/>
                    <a:pt x="3789" y="2166636"/>
                    <a:pt x="2310" y="2165157"/>
                  </a:cubicBezTo>
                  <a:cubicBezTo>
                    <a:pt x="831" y="2163677"/>
                    <a:pt x="0" y="2161671"/>
                    <a:pt x="0" y="2159579"/>
                  </a:cubicBezTo>
                  <a:lnTo>
                    <a:pt x="0" y="7887"/>
                  </a:lnTo>
                  <a:cubicBezTo>
                    <a:pt x="0" y="3531"/>
                    <a:pt x="3531" y="0"/>
                    <a:pt x="788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102209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>
            <a:off x="15557691" y="7645701"/>
            <a:ext cx="3112285" cy="4114800"/>
          </a:xfrm>
          <a:custGeom>
            <a:avLst/>
            <a:gdLst/>
            <a:ahLst/>
            <a:cxnLst/>
            <a:rect l="l" t="t" r="r" b="b"/>
            <a:pathLst>
              <a:path w="3112285" h="4114800">
                <a:moveTo>
                  <a:pt x="0" y="0"/>
                </a:moveTo>
                <a:lnTo>
                  <a:pt x="3112286" y="0"/>
                </a:lnTo>
                <a:lnTo>
                  <a:pt x="31122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152373" y="712624"/>
            <a:ext cx="3460277" cy="16000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4777"/>
              </a:lnSpc>
            </a:pPr>
            <a:r>
              <a:rPr lang="en-US" sz="6000" spc="751" dirty="0">
                <a:solidFill>
                  <a:srgbClr val="3E92B4"/>
                </a:solidFill>
                <a:latin typeface="Bobby Jones" panose="020B0604020202020204" charset="0"/>
                <a:ea typeface="Cambria Math" panose="02040503050406030204" pitchFamily="18" charset="0"/>
                <a:cs typeface="Bobby Jones"/>
                <a:sym typeface="Bobby Jones"/>
              </a:rPr>
              <a:t>Formal</a:t>
            </a:r>
            <a:r>
              <a:rPr lang="en-US" sz="6000" u="none" spc="751" dirty="0">
                <a:solidFill>
                  <a:srgbClr val="3E92B4"/>
                </a:solidFill>
                <a:latin typeface="Bobby Jones" panose="020B0604020202020204" charset="0"/>
                <a:ea typeface="Cambria Math" panose="02040503050406030204" pitchFamily="18" charset="0"/>
                <a:cs typeface="Bobby Jones"/>
                <a:sym typeface="Bobby Jones"/>
              </a:rPr>
              <a:t>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643129" y="1343369"/>
            <a:ext cx="6710671" cy="853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279"/>
              </a:lnSpc>
              <a:spcBef>
                <a:spcPct val="0"/>
              </a:spcBef>
            </a:pPr>
            <a:r>
              <a:rPr lang="en-US" sz="5199" u="none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Everything is integer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646944" y="4007125"/>
            <a:ext cx="2612356" cy="22727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0">
                <a:extLst>
                  <a:ext uri="{FF2B5EF4-FFF2-40B4-BE49-F238E27FC236}">
                    <a16:creationId xmlns:a16="http://schemas.microsoft.com/office/drawing/2014/main" id="{CF906834-C5B8-4F05-BD21-E1AF8888A8FC}"/>
                  </a:ext>
                </a:extLst>
              </p:cNvPr>
              <p:cNvSpPr txBox="1"/>
              <p:nvPr/>
            </p:nvSpPr>
            <p:spPr>
              <a:xfrm>
                <a:off x="749653" y="2247900"/>
                <a:ext cx="9918347" cy="93615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7279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</m:ctrlPr>
                        </m:sSubPr>
                        <m:e>
                          <m: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𝑎</m:t>
                          </m:r>
                        </m:e>
                        <m:sub>
                          <m:r>
                            <a:rPr lang="en-US" sz="4400" i="0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1,1</m:t>
                          </m:r>
                        </m:sub>
                      </m:sSub>
                      <m:sSub>
                        <m:sSubPr>
                          <m:ctrlP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</m:ctrlPr>
                        </m:sSubPr>
                        <m:e>
                          <m: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𝑥</m:t>
                          </m:r>
                        </m:e>
                        <m:sub>
                          <m:r>
                            <a:rPr lang="en-US" sz="4400" b="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1</m:t>
                          </m:r>
                        </m:sub>
                      </m:sSub>
                      <m:r>
                        <a:rPr lang="en-US" sz="4400" i="0" u="none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IBM Plex Mono"/>
                        </a:rPr>
                        <m:t>+</m:t>
                      </m:r>
                      <m:sSub>
                        <m:sSubPr>
                          <m:ctrlP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</m:ctrlPr>
                        </m:sSubPr>
                        <m:e>
                          <m: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𝑎</m:t>
                          </m:r>
                        </m:e>
                        <m:sub>
                          <m:r>
                            <a:rPr lang="en-US" sz="4400" i="0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1,2</m:t>
                          </m:r>
                        </m:sub>
                      </m:sSub>
                      <m:sSub>
                        <m:sSubPr>
                          <m:ctrlP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</m:ctrlPr>
                        </m:sSubPr>
                        <m:e>
                          <m: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𝑥</m:t>
                          </m:r>
                        </m:e>
                        <m:sub>
                          <m:r>
                            <a:rPr lang="en-US" sz="4400" i="0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2</m:t>
                          </m:r>
                        </m:sub>
                      </m:sSub>
                      <m:r>
                        <a:rPr lang="en-US" sz="4400" i="0" u="none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IBM Plex Mono"/>
                        </a:rPr>
                        <m:t>+⋯+</m:t>
                      </m:r>
                      <m:sSub>
                        <m:sSubPr>
                          <m:ctrlP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</m:ctrlPr>
                        </m:sSubPr>
                        <m:e>
                          <m: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𝑎</m:t>
                          </m:r>
                        </m:e>
                        <m:sub>
                          <m:r>
                            <a:rPr lang="en-US" sz="4400" i="0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1,</m:t>
                          </m:r>
                          <m: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</m:ctrlPr>
                        </m:sSubPr>
                        <m:e>
                          <m: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𝑥</m:t>
                          </m:r>
                        </m:e>
                        <m:sub>
                          <m: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𝑝</m:t>
                          </m:r>
                        </m:sub>
                      </m:sSub>
                      <m:r>
                        <a:rPr lang="en-US" sz="4400" i="0" u="none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IBM Plex Mono"/>
                        </a:rPr>
                        <m:t>≤</m:t>
                      </m:r>
                      <m:sSub>
                        <m:sSubPr>
                          <m:ctrlP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</m:ctrlPr>
                        </m:sSubPr>
                        <m:e>
                          <m: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𝑏</m:t>
                          </m:r>
                        </m:e>
                        <m:sub>
                          <m:r>
                            <a:rPr lang="en-US" sz="4400" i="0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400" u="none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IBM Plex Mono"/>
                  <a:sym typeface="IBM Plex Mono"/>
                </a:endParaRPr>
              </a:p>
            </p:txBody>
          </p:sp>
        </mc:Choice>
        <mc:Fallback xmlns="">
          <p:sp>
            <p:nvSpPr>
              <p:cNvPr id="22" name="TextBox 20">
                <a:extLst>
                  <a:ext uri="{FF2B5EF4-FFF2-40B4-BE49-F238E27FC236}">
                    <a16:creationId xmlns:a16="http://schemas.microsoft.com/office/drawing/2014/main" id="{CF906834-C5B8-4F05-BD21-E1AF8888A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53" y="2247900"/>
                <a:ext cx="9918347" cy="9361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0">
                <a:extLst>
                  <a:ext uri="{FF2B5EF4-FFF2-40B4-BE49-F238E27FC236}">
                    <a16:creationId xmlns:a16="http://schemas.microsoft.com/office/drawing/2014/main" id="{2DB39EE3-B505-42EA-A69D-4715F96116CA}"/>
                  </a:ext>
                </a:extLst>
              </p:cNvPr>
              <p:cNvSpPr txBox="1"/>
              <p:nvPr/>
            </p:nvSpPr>
            <p:spPr>
              <a:xfrm>
                <a:off x="749652" y="3207474"/>
                <a:ext cx="9918347" cy="93615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7279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</m:ctrlPr>
                        </m:sSubPr>
                        <m:e>
                          <m: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𝑎</m:t>
                          </m:r>
                        </m:e>
                        <m:sub>
                          <m:r>
                            <a:rPr lang="en-US" sz="4400" b="0" i="0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2</m:t>
                          </m:r>
                          <m:r>
                            <a:rPr lang="en-US" sz="4400" i="0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,1</m:t>
                          </m:r>
                        </m:sub>
                      </m:sSub>
                      <m:sSub>
                        <m:sSubPr>
                          <m:ctrlP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</m:ctrlPr>
                        </m:sSubPr>
                        <m:e>
                          <m: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𝑥</m:t>
                          </m:r>
                        </m:e>
                        <m:sub>
                          <m:r>
                            <a:rPr lang="en-US" sz="4400" b="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1</m:t>
                          </m:r>
                        </m:sub>
                      </m:sSub>
                      <m:r>
                        <a:rPr lang="en-US" sz="4400" i="0" u="none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IBM Plex Mono"/>
                        </a:rPr>
                        <m:t>+</m:t>
                      </m:r>
                      <m:sSub>
                        <m:sSubPr>
                          <m:ctrlP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</m:ctrlPr>
                        </m:sSubPr>
                        <m:e>
                          <m: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𝑎</m:t>
                          </m:r>
                        </m:e>
                        <m:sub>
                          <m:r>
                            <a:rPr lang="en-US" sz="4400" b="0" i="0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2</m:t>
                          </m:r>
                          <m:r>
                            <a:rPr lang="en-US" sz="4400" i="0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,2</m:t>
                          </m:r>
                        </m:sub>
                      </m:sSub>
                      <m:sSub>
                        <m:sSubPr>
                          <m:ctrlP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</m:ctrlPr>
                        </m:sSubPr>
                        <m:e>
                          <m: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𝑥</m:t>
                          </m:r>
                        </m:e>
                        <m:sub>
                          <m:r>
                            <a:rPr lang="en-US" sz="4400" i="0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2</m:t>
                          </m:r>
                        </m:sub>
                      </m:sSub>
                      <m:r>
                        <a:rPr lang="en-US" sz="4400" i="0" u="none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IBM Plex Mono"/>
                        </a:rPr>
                        <m:t>+⋯+</m:t>
                      </m:r>
                      <m:sSub>
                        <m:sSubPr>
                          <m:ctrlP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</m:ctrlPr>
                        </m:sSubPr>
                        <m:e>
                          <m: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𝑎</m:t>
                          </m:r>
                        </m:e>
                        <m:sub>
                          <m:r>
                            <a:rPr lang="en-US" sz="4400" b="0" i="0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2</m:t>
                          </m:r>
                          <m:r>
                            <a:rPr lang="en-US" sz="4400" i="0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,</m:t>
                          </m:r>
                          <m: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</m:ctrlPr>
                        </m:sSubPr>
                        <m:e>
                          <m: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𝑥</m:t>
                          </m:r>
                        </m:e>
                        <m:sub>
                          <m: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𝑝</m:t>
                          </m:r>
                        </m:sub>
                      </m:sSub>
                      <m:r>
                        <a:rPr lang="en-US" sz="4400" i="0" u="none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IBM Plex Mono"/>
                        </a:rPr>
                        <m:t>≤</m:t>
                      </m:r>
                      <m:sSub>
                        <m:sSubPr>
                          <m:ctrlP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</m:ctrlPr>
                        </m:sSubPr>
                        <m:e>
                          <m: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𝑏</m:t>
                          </m:r>
                        </m:e>
                        <m:sub>
                          <m:r>
                            <a:rPr lang="en-US" sz="4400" b="0" i="0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400" u="none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IBM Plex Mono"/>
                  <a:sym typeface="IBM Plex Mono"/>
                </a:endParaRPr>
              </a:p>
            </p:txBody>
          </p:sp>
        </mc:Choice>
        <mc:Fallback xmlns="">
          <p:sp>
            <p:nvSpPr>
              <p:cNvPr id="23" name="TextBox 20">
                <a:extLst>
                  <a:ext uri="{FF2B5EF4-FFF2-40B4-BE49-F238E27FC236}">
                    <a16:creationId xmlns:a16="http://schemas.microsoft.com/office/drawing/2014/main" id="{2DB39EE3-B505-42EA-A69D-4715F9611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52" y="3207474"/>
                <a:ext cx="9918347" cy="9361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9321DD3-9C8E-4112-9F6B-52EEB25F9B18}"/>
                  </a:ext>
                </a:extLst>
              </p:cNvPr>
              <p:cNvSpPr txBox="1"/>
              <p:nvPr/>
            </p:nvSpPr>
            <p:spPr>
              <a:xfrm rot="5400000">
                <a:off x="1956890" y="4095498"/>
                <a:ext cx="8942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9321DD3-9C8E-4112-9F6B-52EEB25F9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956890" y="4095498"/>
                <a:ext cx="894232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47D027D-16CD-4A17-AD8B-1E80EDD5165A}"/>
                  </a:ext>
                </a:extLst>
              </p:cNvPr>
              <p:cNvSpPr txBox="1"/>
              <p:nvPr/>
            </p:nvSpPr>
            <p:spPr>
              <a:xfrm rot="5400000">
                <a:off x="3984867" y="4043013"/>
                <a:ext cx="8942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47D027D-16CD-4A17-AD8B-1E80EDD51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984867" y="4043013"/>
                <a:ext cx="894232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8B137F6-1EEC-499D-8977-46D527E8BC65}"/>
                  </a:ext>
                </a:extLst>
              </p:cNvPr>
              <p:cNvSpPr txBox="1"/>
              <p:nvPr/>
            </p:nvSpPr>
            <p:spPr>
              <a:xfrm rot="5400000">
                <a:off x="7551347" y="3955918"/>
                <a:ext cx="8942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8B137F6-1EEC-499D-8977-46D527E8B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551347" y="3955918"/>
                <a:ext cx="894232" cy="8309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0FBB312-AF35-4E55-B1AC-FC8F7FA1734D}"/>
                  </a:ext>
                </a:extLst>
              </p:cNvPr>
              <p:cNvSpPr txBox="1"/>
              <p:nvPr/>
            </p:nvSpPr>
            <p:spPr>
              <a:xfrm rot="5400000">
                <a:off x="9186502" y="3958624"/>
                <a:ext cx="87560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0FBB312-AF35-4E55-B1AC-FC8F7FA17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186502" y="3958624"/>
                <a:ext cx="875608" cy="8309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0">
                <a:extLst>
                  <a:ext uri="{FF2B5EF4-FFF2-40B4-BE49-F238E27FC236}">
                    <a16:creationId xmlns:a16="http://schemas.microsoft.com/office/drawing/2014/main" id="{F0140BEA-A575-4DB8-BD02-C310DD7B467A}"/>
                  </a:ext>
                </a:extLst>
              </p:cNvPr>
              <p:cNvSpPr txBox="1"/>
              <p:nvPr/>
            </p:nvSpPr>
            <p:spPr>
              <a:xfrm>
                <a:off x="609600" y="4583326"/>
                <a:ext cx="10485190" cy="93615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7279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</m:ctrlPr>
                        </m:sSubPr>
                        <m:e>
                          <m: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4400" b="0" i="0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m</m:t>
                          </m:r>
                          <m:r>
                            <a:rPr lang="en-US" sz="4400" i="0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,1</m:t>
                          </m:r>
                        </m:sub>
                      </m:sSub>
                      <m:sSub>
                        <m:sSubPr>
                          <m:ctrlP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</m:ctrlPr>
                        </m:sSubPr>
                        <m:e>
                          <m: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𝑥</m:t>
                          </m:r>
                        </m:e>
                        <m:sub>
                          <m:r>
                            <a:rPr lang="en-US" sz="4400" b="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1</m:t>
                          </m:r>
                        </m:sub>
                      </m:sSub>
                      <m:r>
                        <a:rPr lang="en-US" sz="4400" i="0" u="none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IBM Plex Mono"/>
                        </a:rPr>
                        <m:t>+</m:t>
                      </m:r>
                      <m:sSub>
                        <m:sSubPr>
                          <m:ctrlP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</m:ctrlPr>
                        </m:sSubPr>
                        <m:e>
                          <m: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4400" b="0" i="0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m</m:t>
                          </m:r>
                          <m:r>
                            <a:rPr lang="en-US" sz="4400" i="0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,2</m:t>
                          </m:r>
                        </m:sub>
                      </m:sSub>
                      <m:sSub>
                        <m:sSubPr>
                          <m:ctrlP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</m:ctrlPr>
                        </m:sSubPr>
                        <m:e>
                          <m: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𝑥</m:t>
                          </m:r>
                        </m:e>
                        <m:sub>
                          <m:r>
                            <a:rPr lang="en-US" sz="4400" i="0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2</m:t>
                          </m:r>
                        </m:sub>
                      </m:sSub>
                      <m:r>
                        <a:rPr lang="en-US" sz="4400" i="0" u="none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IBM Plex Mono"/>
                        </a:rPr>
                        <m:t>+⋯+</m:t>
                      </m:r>
                      <m:sSub>
                        <m:sSubPr>
                          <m:ctrlP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</m:ctrlPr>
                        </m:sSubPr>
                        <m:e>
                          <m: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4400" b="0" i="0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m</m:t>
                          </m:r>
                          <m:r>
                            <a:rPr lang="en-US" sz="4400" i="0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,</m:t>
                          </m:r>
                          <m: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</m:ctrlPr>
                        </m:sSubPr>
                        <m:e>
                          <m: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𝑥</m:t>
                          </m:r>
                        </m:e>
                        <m:sub>
                          <m: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𝑝</m:t>
                          </m:r>
                        </m:sub>
                      </m:sSub>
                      <m:r>
                        <a:rPr lang="en-US" sz="4400" i="0" u="none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IBM Plex Mono"/>
                        </a:rPr>
                        <m:t>≤</m:t>
                      </m:r>
                      <m:sSub>
                        <m:sSubPr>
                          <m:ctrlP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</m:ctrlPr>
                        </m:sSubPr>
                        <m:e>
                          <m: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4400" b="0" i="0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m</m:t>
                          </m:r>
                        </m:sub>
                      </m:sSub>
                    </m:oMath>
                  </m:oMathPara>
                </a14:m>
                <a:endParaRPr lang="en-US" sz="4400" u="none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IBM Plex Mono"/>
                  <a:sym typeface="IBM Plex Mono"/>
                </a:endParaRPr>
              </a:p>
            </p:txBody>
          </p:sp>
        </mc:Choice>
        <mc:Fallback xmlns="">
          <p:sp>
            <p:nvSpPr>
              <p:cNvPr id="28" name="TextBox 20">
                <a:extLst>
                  <a:ext uri="{FF2B5EF4-FFF2-40B4-BE49-F238E27FC236}">
                    <a16:creationId xmlns:a16="http://schemas.microsoft.com/office/drawing/2014/main" id="{F0140BEA-A575-4DB8-BD02-C310DD7B4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4583326"/>
                <a:ext cx="10485190" cy="9361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ight Bracket 28">
            <a:extLst>
              <a:ext uri="{FF2B5EF4-FFF2-40B4-BE49-F238E27FC236}">
                <a16:creationId xmlns:a16="http://schemas.microsoft.com/office/drawing/2014/main" id="{D8AB34CA-4227-4E12-892E-ACD7F6B656DE}"/>
              </a:ext>
            </a:extLst>
          </p:cNvPr>
          <p:cNvSpPr/>
          <p:nvPr/>
        </p:nvSpPr>
        <p:spPr>
          <a:xfrm rot="5400000">
            <a:off x="5685831" y="2063619"/>
            <a:ext cx="285227" cy="7389689"/>
          </a:xfrm>
          <a:prstGeom prst="righ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Bracket 29">
            <a:extLst>
              <a:ext uri="{FF2B5EF4-FFF2-40B4-BE49-F238E27FC236}">
                <a16:creationId xmlns:a16="http://schemas.microsoft.com/office/drawing/2014/main" id="{5F8B800F-486E-4D13-89D7-D5C177CA1883}"/>
              </a:ext>
            </a:extLst>
          </p:cNvPr>
          <p:cNvSpPr/>
          <p:nvPr/>
        </p:nvSpPr>
        <p:spPr>
          <a:xfrm>
            <a:off x="10296255" y="2664801"/>
            <a:ext cx="219345" cy="2560351"/>
          </a:xfrm>
          <a:prstGeom prst="righ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20">
            <a:extLst>
              <a:ext uri="{FF2B5EF4-FFF2-40B4-BE49-F238E27FC236}">
                <a16:creationId xmlns:a16="http://schemas.microsoft.com/office/drawing/2014/main" id="{F51B1E9D-89E2-4FAC-9D84-D4F8F34CA197}"/>
              </a:ext>
            </a:extLst>
          </p:cNvPr>
          <p:cNvSpPr txBox="1"/>
          <p:nvPr/>
        </p:nvSpPr>
        <p:spPr>
          <a:xfrm>
            <a:off x="1200807" y="6483468"/>
            <a:ext cx="2749508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4000" b="1" u="none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Domain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B2D8A973-3A73-461A-B945-A95FAC94D22F}"/>
                  </a:ext>
                </a:extLst>
              </p:cNvPr>
              <p:cNvSpPr txBox="1"/>
              <p:nvPr/>
            </p:nvSpPr>
            <p:spPr>
              <a:xfrm>
                <a:off x="1214166" y="7090440"/>
                <a:ext cx="5438624" cy="123110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spcBef>
                    <a:spcPct val="0"/>
                  </a:spcBef>
                </a:pPr>
                <a:r>
                  <a:rPr lang="en-US" sz="4000" u="none" dirty="0">
                    <a:solidFill>
                      <a:srgbClr val="000000"/>
                    </a:solidFill>
                    <a:ea typeface="Cambria Math" panose="02040503050406030204" pitchFamily="18" charset="0"/>
                    <a:sym typeface="IBM Plex Mono"/>
                  </a:rPr>
                  <a:t>Coefficients : </a:t>
                </a:r>
                <a14:m>
                  <m:oMath xmlns:m="http://schemas.openxmlformats.org/officeDocument/2006/math">
                    <m:r>
                      <a:rPr lang="en-US" sz="4000" i="1" u="none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IBM Plex Mono"/>
                      </a:rPr>
                      <m:t>𝐴</m:t>
                    </m:r>
                    <m:r>
                      <a:rPr lang="en-US" sz="4000" i="0" u="none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IBM Plex Mono"/>
                      </a:rPr>
                      <m:t>∈</m:t>
                    </m:r>
                    <m:sSup>
                      <m:sSupPr>
                        <m:ctrlPr>
                          <a:rPr lang="en-US" sz="4000" i="1" u="none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</m:ctrlPr>
                      </m:sSupPr>
                      <m:e>
                        <m:r>
                          <a:rPr lang="en-US" sz="4000" i="0" u="none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  <m:t>ℤ</m:t>
                        </m:r>
                      </m:e>
                      <m:sup>
                        <m:r>
                          <a:rPr lang="en-US" sz="4000" i="1" u="none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  <m:t>𝑚</m:t>
                        </m:r>
                        <m:r>
                          <a:rPr lang="en-US" sz="4000" i="0" u="none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  <m:t>×</m:t>
                        </m:r>
                        <m:r>
                          <a:rPr lang="en-US" sz="4000" i="1" u="none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  <m:t>𝑝</m:t>
                        </m:r>
                      </m:sup>
                    </m:sSup>
                  </m:oMath>
                </a14:m>
                <a:endParaRPr lang="en-US" sz="4000" u="none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IBM Plex Mono"/>
                  <a:sym typeface="IBM Plex Mono"/>
                </a:endParaRPr>
              </a:p>
              <a:p>
                <a:pPr marL="0" lvl="0" indent="0" algn="l">
                  <a:spcBef>
                    <a:spcPct val="0"/>
                  </a:spcBef>
                </a:pPr>
                <a:r>
                  <a:rPr lang="en-US" sz="4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Constants    : </a:t>
                </a:r>
                <a14:m>
                  <m:oMath xmlns:m="http://schemas.openxmlformats.org/officeDocument/2006/math">
                    <m:r>
                      <a:rPr lang="en-US" sz="4000" i="1" u="none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IBM Plex Mono"/>
                      </a:rPr>
                      <m:t>𝑏</m:t>
                    </m:r>
                    <m:r>
                      <a:rPr lang="en-US" sz="4000" i="0" u="none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IBM Plex Mono"/>
                      </a:rPr>
                      <m:t>∈</m:t>
                    </m:r>
                    <m:sSup>
                      <m:sSupPr>
                        <m:ctrlPr>
                          <a:rPr lang="en-US" sz="4000" i="1" u="none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</m:ctrlPr>
                      </m:sSupPr>
                      <m:e>
                        <m:r>
                          <a:rPr lang="en-US" sz="4000" i="0" u="none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  <m:t>ℤ</m:t>
                        </m:r>
                      </m:e>
                      <m:sup>
                        <m:r>
                          <a:rPr lang="en-US" sz="4000" i="1" u="none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  <m:t>𝑚</m:t>
                        </m:r>
                      </m:sup>
                    </m:sSup>
                  </m:oMath>
                </a14:m>
                <a:endParaRPr lang="en-US" sz="4000" u="none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IBM Plex Mono"/>
                  <a:sym typeface="IBM Plex Mono"/>
                </a:endParaRPr>
              </a:p>
            </p:txBody>
          </p:sp>
        </mc:Choice>
        <mc:Fallback xmlns="">
          <p:sp>
            <p:nvSpPr>
              <p:cNvPr id="32" name="TextBox 20">
                <a:extLst>
                  <a:ext uri="{FF2B5EF4-FFF2-40B4-BE49-F238E27FC236}">
                    <a16:creationId xmlns:a16="http://schemas.microsoft.com/office/drawing/2014/main" id="{B2D8A973-3A73-461A-B945-A95FAC94D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166" y="7090440"/>
                <a:ext cx="5438624" cy="1231106"/>
              </a:xfrm>
              <a:prstGeom prst="rect">
                <a:avLst/>
              </a:prstGeom>
              <a:blipFill>
                <a:blip r:embed="rId14"/>
                <a:stretch>
                  <a:fillRect l="-5605" t="-11881" b="-24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20">
            <a:extLst>
              <a:ext uri="{FF2B5EF4-FFF2-40B4-BE49-F238E27FC236}">
                <a16:creationId xmlns:a16="http://schemas.microsoft.com/office/drawing/2014/main" id="{7EF06AA6-E045-4F1F-ACCF-A6F7E520BE56}"/>
              </a:ext>
            </a:extLst>
          </p:cNvPr>
          <p:cNvSpPr txBox="1"/>
          <p:nvPr/>
        </p:nvSpPr>
        <p:spPr>
          <a:xfrm>
            <a:off x="4016484" y="5617721"/>
            <a:ext cx="5379782" cy="8304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279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p</a:t>
            </a:r>
            <a:r>
              <a:rPr lang="en-US" sz="2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 </a:t>
            </a: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variables / coefficients</a:t>
            </a:r>
            <a:endParaRPr lang="en-US" sz="2600" u="none" dirty="0">
              <a:solidFill>
                <a:schemeClr val="tx1">
                  <a:lumMod val="50000"/>
                  <a:lumOff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IBM Plex Mono"/>
              <a:sym typeface="IBM Plex Mono"/>
            </a:endParaRPr>
          </a:p>
        </p:txBody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A0A3A60A-8764-4253-884F-CD0A9661CB2D}"/>
              </a:ext>
            </a:extLst>
          </p:cNvPr>
          <p:cNvSpPr txBox="1"/>
          <p:nvPr/>
        </p:nvSpPr>
        <p:spPr>
          <a:xfrm rot="5400000">
            <a:off x="10053578" y="3574215"/>
            <a:ext cx="1923290" cy="8071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279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m</a:t>
            </a:r>
            <a:r>
              <a:rPr lang="en-US" sz="2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 </a:t>
            </a: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constants</a:t>
            </a:r>
            <a:endParaRPr lang="en-US" sz="2600" u="none" dirty="0">
              <a:solidFill>
                <a:schemeClr val="tx1">
                  <a:lumMod val="50000"/>
                  <a:lumOff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IBM Plex Mono"/>
              <a:sym typeface="IBM Plex Mon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20">
                <a:extLst>
                  <a:ext uri="{FF2B5EF4-FFF2-40B4-BE49-F238E27FC236}">
                    <a16:creationId xmlns:a16="http://schemas.microsoft.com/office/drawing/2014/main" id="{165C730E-5E05-4B4C-BDC0-862AFF23E6DB}"/>
                  </a:ext>
                </a:extLst>
              </p:cNvPr>
              <p:cNvSpPr txBox="1"/>
              <p:nvPr/>
            </p:nvSpPr>
            <p:spPr>
              <a:xfrm>
                <a:off x="7071890" y="6467951"/>
                <a:ext cx="6796510" cy="178510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spcBef>
                    <a:spcPct val="0"/>
                  </a:spcBef>
                </a:pPr>
                <a:r>
                  <a:rPr lang="en-US" sz="4000" b="1" u="none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ILP Feasibility Goal</a:t>
                </a:r>
              </a:p>
              <a:p>
                <a:pPr marL="0" lvl="0" indent="0" algn="l">
                  <a:spcBef>
                    <a:spcPct val="0"/>
                  </a:spcBef>
                </a:pPr>
                <a:r>
                  <a:rPr lang="en-US" sz="3600" b="1" dirty="0">
                    <a:solidFill>
                      <a:schemeClr val="accent6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Checks</a:t>
                </a: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 </a:t>
                </a:r>
                <a:r>
                  <a:rPr lang="en-US" sz="3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whether there exists a vector</a:t>
                </a:r>
              </a:p>
              <a:p>
                <a:pPr marL="0" lvl="0" indent="0" algn="l"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sz="4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IBM Plex Mono"/>
                      </a:rPr>
                      <m:t>𝑥</m:t>
                    </m:r>
                    <m:r>
                      <a:rPr lang="en-US" sz="4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IBM Plex Mono"/>
                      </a:rPr>
                      <m:t>∈</m:t>
                    </m:r>
                    <m:sSup>
                      <m:sSupPr>
                        <m:ctrlPr>
                          <a:rPr lang="en-US" sz="4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</m:ctrlPr>
                      </m:sSupPr>
                      <m:e>
                        <m:r>
                          <a:rPr lang="en-US" sz="40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  <m:t>ℤ</m:t>
                        </m:r>
                      </m:e>
                      <m:sup>
                        <m:r>
                          <a:rPr lang="en-US" sz="4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IBM Plex Mono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40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 </a:t>
                </a:r>
                <a:r>
                  <a:rPr lang="en-US" sz="3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IBM Plex Mono"/>
                    <a:sym typeface="IBM Plex Mono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4000" b="1" i="1" u="none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IBM Plex Mono"/>
                      </a:rPr>
                      <m:t>𝐴𝑥</m:t>
                    </m:r>
                    <m:r>
                      <a:rPr lang="en-US" sz="4000" b="1" i="0" u="none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IBM Plex Mono"/>
                      </a:rPr>
                      <m:t>≤</m:t>
                    </m:r>
                    <m:r>
                      <a:rPr lang="en-US" sz="4000" b="1" i="1" u="none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IBM Plex Mono"/>
                      </a:rPr>
                      <m:t>𝑏</m:t>
                    </m:r>
                  </m:oMath>
                </a14:m>
                <a:endParaRPr lang="en-US" sz="3600" b="1" u="none" dirty="0">
                  <a:latin typeface="Cambria Math" panose="02040503050406030204" pitchFamily="18" charset="0"/>
                  <a:ea typeface="Cambria Math" panose="02040503050406030204" pitchFamily="18" charset="0"/>
                  <a:cs typeface="IBM Plex Mono"/>
                  <a:sym typeface="IBM Plex Mono"/>
                </a:endParaRPr>
              </a:p>
            </p:txBody>
          </p:sp>
        </mc:Choice>
        <mc:Fallback xmlns="">
          <p:sp>
            <p:nvSpPr>
              <p:cNvPr id="35" name="TextBox 20">
                <a:extLst>
                  <a:ext uri="{FF2B5EF4-FFF2-40B4-BE49-F238E27FC236}">
                    <a16:creationId xmlns:a16="http://schemas.microsoft.com/office/drawing/2014/main" id="{165C730E-5E05-4B4C-BDC0-862AFF23E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1890" y="6467951"/>
                <a:ext cx="6796510" cy="1785104"/>
              </a:xfrm>
              <a:prstGeom prst="rect">
                <a:avLst/>
              </a:prstGeom>
              <a:blipFill>
                <a:blip r:embed="rId15"/>
                <a:stretch>
                  <a:fillRect l="-4484" t="-8532" b="-13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20">
            <a:extLst>
              <a:ext uri="{FF2B5EF4-FFF2-40B4-BE49-F238E27FC236}">
                <a16:creationId xmlns:a16="http://schemas.microsoft.com/office/drawing/2014/main" id="{F1A3C56B-944D-4B9E-AD95-F3496D3F5BBA}"/>
              </a:ext>
            </a:extLst>
          </p:cNvPr>
          <p:cNvSpPr txBox="1"/>
          <p:nvPr/>
        </p:nvSpPr>
        <p:spPr>
          <a:xfrm>
            <a:off x="7071890" y="8346681"/>
            <a:ext cx="6672036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4000" u="none" dirty="0">
                <a:solidFill>
                  <a:srgbClr val="000000"/>
                </a:solidFill>
                <a:ea typeface="Cambria Math" panose="02040503050406030204" pitchFamily="18" charset="0"/>
                <a:sym typeface="IBM Plex Mono"/>
              </a:rPr>
              <a:t>It’s known as </a:t>
            </a:r>
            <a:r>
              <a:rPr lang="en-US" sz="4000" b="1" u="none" dirty="0">
                <a:solidFill>
                  <a:srgbClr val="000000"/>
                </a:solidFill>
                <a:ea typeface="Cambria Math" panose="02040503050406030204" pitchFamily="18" charset="0"/>
                <a:sym typeface="IBM Plex Mono"/>
              </a:rPr>
              <a:t>FEASIBILITY</a:t>
            </a:r>
            <a:r>
              <a:rPr lang="en-US" sz="4000" u="none" dirty="0">
                <a:solidFill>
                  <a:srgbClr val="000000"/>
                </a:solidFill>
                <a:ea typeface="Cambria Math" panose="02040503050406030204" pitchFamily="18" charset="0"/>
                <a:sym typeface="IBM Plex Mono"/>
              </a:rPr>
              <a:t> check</a:t>
            </a:r>
            <a:endParaRPr lang="en-US" sz="4000" u="none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  <a:cs typeface="IBM Plex Mono"/>
              <a:sym typeface="IBM Plex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0058" y="-2334572"/>
            <a:ext cx="18808116" cy="13869594"/>
            <a:chOff x="0" y="0"/>
            <a:chExt cx="25077488" cy="18492793"/>
          </a:xfrm>
        </p:grpSpPr>
        <p:sp>
          <p:nvSpPr>
            <p:cNvPr id="3" name="Freeform 3"/>
            <p:cNvSpPr/>
            <p:nvPr/>
          </p:nvSpPr>
          <p:spPr>
            <a:xfrm>
              <a:off x="0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518409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6518409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518409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088119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3088119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3088119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9625378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9625378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9625378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028700" y="1028700"/>
            <a:ext cx="13068300" cy="8229600"/>
            <a:chOff x="0" y="0"/>
            <a:chExt cx="3102209" cy="216746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02209" cy="2167467"/>
            </a:xfrm>
            <a:custGeom>
              <a:avLst/>
              <a:gdLst/>
              <a:ahLst/>
              <a:cxnLst/>
              <a:rect l="l" t="t" r="r" b="b"/>
              <a:pathLst>
                <a:path w="3102209" h="2167467">
                  <a:moveTo>
                    <a:pt x="7887" y="0"/>
                  </a:moveTo>
                  <a:lnTo>
                    <a:pt x="3094322" y="0"/>
                  </a:lnTo>
                  <a:cubicBezTo>
                    <a:pt x="3096414" y="0"/>
                    <a:pt x="3098420" y="831"/>
                    <a:pt x="3099899" y="2310"/>
                  </a:cubicBezTo>
                  <a:cubicBezTo>
                    <a:pt x="3101378" y="3789"/>
                    <a:pt x="3102209" y="5796"/>
                    <a:pt x="3102209" y="7887"/>
                  </a:cubicBezTo>
                  <a:lnTo>
                    <a:pt x="3102209" y="2159579"/>
                  </a:lnTo>
                  <a:cubicBezTo>
                    <a:pt x="3102209" y="2163935"/>
                    <a:pt x="3098678" y="2167467"/>
                    <a:pt x="3094322" y="2167467"/>
                  </a:cubicBezTo>
                  <a:lnTo>
                    <a:pt x="7887" y="2167467"/>
                  </a:lnTo>
                  <a:cubicBezTo>
                    <a:pt x="5796" y="2167467"/>
                    <a:pt x="3789" y="2166636"/>
                    <a:pt x="2310" y="2165157"/>
                  </a:cubicBezTo>
                  <a:cubicBezTo>
                    <a:pt x="831" y="2163677"/>
                    <a:pt x="0" y="2161671"/>
                    <a:pt x="0" y="2159579"/>
                  </a:cubicBezTo>
                  <a:lnTo>
                    <a:pt x="0" y="7887"/>
                  </a:lnTo>
                  <a:cubicBezTo>
                    <a:pt x="0" y="3531"/>
                    <a:pt x="3531" y="0"/>
                    <a:pt x="788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102209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>
            <a:off x="15557691" y="7645701"/>
            <a:ext cx="3112285" cy="4114800"/>
          </a:xfrm>
          <a:custGeom>
            <a:avLst/>
            <a:gdLst/>
            <a:ahLst/>
            <a:cxnLst/>
            <a:rect l="l" t="t" r="r" b="b"/>
            <a:pathLst>
              <a:path w="3112285" h="4114800">
                <a:moveTo>
                  <a:pt x="0" y="0"/>
                </a:moveTo>
                <a:lnTo>
                  <a:pt x="3112286" y="0"/>
                </a:lnTo>
                <a:lnTo>
                  <a:pt x="31122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152373" y="712624"/>
            <a:ext cx="3460277" cy="16000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4777"/>
              </a:lnSpc>
            </a:pPr>
            <a:r>
              <a:rPr lang="en-US" sz="6000" spc="751" dirty="0">
                <a:solidFill>
                  <a:srgbClr val="3E92B4"/>
                </a:solidFill>
                <a:latin typeface="Bobby Jones" panose="020B0604020202020204" charset="0"/>
                <a:ea typeface="Cambria Math" panose="02040503050406030204" pitchFamily="18" charset="0"/>
                <a:cs typeface="Bobby Jones"/>
                <a:sym typeface="Bobby Jones"/>
              </a:rPr>
              <a:t>Formal</a:t>
            </a:r>
            <a:r>
              <a:rPr lang="en-US" sz="6000" u="none" spc="751" dirty="0">
                <a:solidFill>
                  <a:srgbClr val="3E92B4"/>
                </a:solidFill>
                <a:latin typeface="Bobby Jones" panose="020B0604020202020204" charset="0"/>
                <a:ea typeface="Cambria Math" panose="02040503050406030204" pitchFamily="18" charset="0"/>
                <a:cs typeface="Bobby Jones"/>
                <a:sym typeface="Bobby Jones"/>
              </a:rPr>
              <a:t>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643129" y="1343369"/>
            <a:ext cx="6710671" cy="853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279"/>
              </a:lnSpc>
              <a:spcBef>
                <a:spcPct val="0"/>
              </a:spcBef>
            </a:pPr>
            <a:r>
              <a:rPr lang="en-US" sz="5199" u="none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Everything is integer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646944" y="4007125"/>
            <a:ext cx="2612356" cy="22727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0">
                <a:extLst>
                  <a:ext uri="{FF2B5EF4-FFF2-40B4-BE49-F238E27FC236}">
                    <a16:creationId xmlns:a16="http://schemas.microsoft.com/office/drawing/2014/main" id="{CF906834-C5B8-4F05-BD21-E1AF8888A8FC}"/>
                  </a:ext>
                </a:extLst>
              </p:cNvPr>
              <p:cNvSpPr txBox="1"/>
              <p:nvPr/>
            </p:nvSpPr>
            <p:spPr>
              <a:xfrm>
                <a:off x="749653" y="2247900"/>
                <a:ext cx="9918347" cy="93615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7279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</m:ctrlPr>
                        </m:sSubPr>
                        <m:e>
                          <m: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𝑎</m:t>
                          </m:r>
                        </m:e>
                        <m:sub>
                          <m:r>
                            <a:rPr lang="en-US" sz="4400" i="0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1,1</m:t>
                          </m:r>
                        </m:sub>
                      </m:sSub>
                      <m:sSub>
                        <m:sSubPr>
                          <m:ctrlP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</m:ctrlPr>
                        </m:sSubPr>
                        <m:e>
                          <m: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𝑥</m:t>
                          </m:r>
                        </m:e>
                        <m:sub>
                          <m:r>
                            <a:rPr lang="en-US" sz="4400" b="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1</m:t>
                          </m:r>
                        </m:sub>
                      </m:sSub>
                      <m:r>
                        <a:rPr lang="en-US" sz="4400" i="0" u="none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IBM Plex Mono"/>
                        </a:rPr>
                        <m:t>+</m:t>
                      </m:r>
                      <m:sSub>
                        <m:sSubPr>
                          <m:ctrlP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</m:ctrlPr>
                        </m:sSubPr>
                        <m:e>
                          <m: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𝑎</m:t>
                          </m:r>
                        </m:e>
                        <m:sub>
                          <m:r>
                            <a:rPr lang="en-US" sz="4400" i="0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1,2</m:t>
                          </m:r>
                        </m:sub>
                      </m:sSub>
                      <m:sSub>
                        <m:sSubPr>
                          <m:ctrlP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</m:ctrlPr>
                        </m:sSubPr>
                        <m:e>
                          <m: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𝑥</m:t>
                          </m:r>
                        </m:e>
                        <m:sub>
                          <m:r>
                            <a:rPr lang="en-US" sz="4400" i="0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2</m:t>
                          </m:r>
                        </m:sub>
                      </m:sSub>
                      <m:r>
                        <a:rPr lang="en-US" sz="4400" i="0" u="none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IBM Plex Mono"/>
                        </a:rPr>
                        <m:t>+⋯+</m:t>
                      </m:r>
                      <m:sSub>
                        <m:sSubPr>
                          <m:ctrlP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</m:ctrlPr>
                        </m:sSubPr>
                        <m:e>
                          <m: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𝑎</m:t>
                          </m:r>
                        </m:e>
                        <m:sub>
                          <m:r>
                            <a:rPr lang="en-US" sz="4400" i="0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1,</m:t>
                          </m:r>
                          <m: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</m:ctrlPr>
                        </m:sSubPr>
                        <m:e>
                          <m: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𝑥</m:t>
                          </m:r>
                        </m:e>
                        <m:sub>
                          <m: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𝑝</m:t>
                          </m:r>
                        </m:sub>
                      </m:sSub>
                      <m:r>
                        <a:rPr lang="en-US" sz="4400" i="0" u="none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IBM Plex Mono"/>
                        </a:rPr>
                        <m:t>≤</m:t>
                      </m:r>
                      <m:sSub>
                        <m:sSubPr>
                          <m:ctrlP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</m:ctrlPr>
                        </m:sSubPr>
                        <m:e>
                          <m: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𝑏</m:t>
                          </m:r>
                        </m:e>
                        <m:sub>
                          <m:r>
                            <a:rPr lang="en-US" sz="4400" i="0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400" u="none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IBM Plex Mono"/>
                  <a:sym typeface="IBM Plex Mono"/>
                </a:endParaRPr>
              </a:p>
            </p:txBody>
          </p:sp>
        </mc:Choice>
        <mc:Fallback xmlns="">
          <p:sp>
            <p:nvSpPr>
              <p:cNvPr id="22" name="TextBox 20">
                <a:extLst>
                  <a:ext uri="{FF2B5EF4-FFF2-40B4-BE49-F238E27FC236}">
                    <a16:creationId xmlns:a16="http://schemas.microsoft.com/office/drawing/2014/main" id="{CF906834-C5B8-4F05-BD21-E1AF8888A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53" y="2247900"/>
                <a:ext cx="9918347" cy="9361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0">
                <a:extLst>
                  <a:ext uri="{FF2B5EF4-FFF2-40B4-BE49-F238E27FC236}">
                    <a16:creationId xmlns:a16="http://schemas.microsoft.com/office/drawing/2014/main" id="{2DB39EE3-B505-42EA-A69D-4715F96116CA}"/>
                  </a:ext>
                </a:extLst>
              </p:cNvPr>
              <p:cNvSpPr txBox="1"/>
              <p:nvPr/>
            </p:nvSpPr>
            <p:spPr>
              <a:xfrm>
                <a:off x="749652" y="3207474"/>
                <a:ext cx="9918347" cy="93615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7279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</m:ctrlPr>
                        </m:sSubPr>
                        <m:e>
                          <m: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𝑎</m:t>
                          </m:r>
                        </m:e>
                        <m:sub>
                          <m:r>
                            <a:rPr lang="en-US" sz="4400" b="0" i="0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2</m:t>
                          </m:r>
                          <m:r>
                            <a:rPr lang="en-US" sz="4400" i="0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,1</m:t>
                          </m:r>
                        </m:sub>
                      </m:sSub>
                      <m:sSub>
                        <m:sSubPr>
                          <m:ctrlP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</m:ctrlPr>
                        </m:sSubPr>
                        <m:e>
                          <m: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𝑥</m:t>
                          </m:r>
                        </m:e>
                        <m:sub>
                          <m:r>
                            <a:rPr lang="en-US" sz="4400" b="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1</m:t>
                          </m:r>
                        </m:sub>
                      </m:sSub>
                      <m:r>
                        <a:rPr lang="en-US" sz="4400" i="0" u="none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IBM Plex Mono"/>
                        </a:rPr>
                        <m:t>+</m:t>
                      </m:r>
                      <m:sSub>
                        <m:sSubPr>
                          <m:ctrlP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</m:ctrlPr>
                        </m:sSubPr>
                        <m:e>
                          <m: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𝑎</m:t>
                          </m:r>
                        </m:e>
                        <m:sub>
                          <m:r>
                            <a:rPr lang="en-US" sz="4400" b="0" i="0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2</m:t>
                          </m:r>
                          <m:r>
                            <a:rPr lang="en-US" sz="4400" i="0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,2</m:t>
                          </m:r>
                        </m:sub>
                      </m:sSub>
                      <m:sSub>
                        <m:sSubPr>
                          <m:ctrlP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</m:ctrlPr>
                        </m:sSubPr>
                        <m:e>
                          <m: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𝑥</m:t>
                          </m:r>
                        </m:e>
                        <m:sub>
                          <m:r>
                            <a:rPr lang="en-US" sz="4400" i="0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2</m:t>
                          </m:r>
                        </m:sub>
                      </m:sSub>
                      <m:r>
                        <a:rPr lang="en-US" sz="4400" i="0" u="none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IBM Plex Mono"/>
                        </a:rPr>
                        <m:t>+⋯+</m:t>
                      </m:r>
                      <m:sSub>
                        <m:sSubPr>
                          <m:ctrlP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</m:ctrlPr>
                        </m:sSubPr>
                        <m:e>
                          <m: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𝑎</m:t>
                          </m:r>
                        </m:e>
                        <m:sub>
                          <m:r>
                            <a:rPr lang="en-US" sz="4400" b="0" i="0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2</m:t>
                          </m:r>
                          <m:r>
                            <a:rPr lang="en-US" sz="4400" i="0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,</m:t>
                          </m:r>
                          <m: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</m:ctrlPr>
                        </m:sSubPr>
                        <m:e>
                          <m: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𝑥</m:t>
                          </m:r>
                        </m:e>
                        <m:sub>
                          <m: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𝑝</m:t>
                          </m:r>
                        </m:sub>
                      </m:sSub>
                      <m:r>
                        <a:rPr lang="en-US" sz="4400" i="0" u="none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IBM Plex Mono"/>
                        </a:rPr>
                        <m:t>≤</m:t>
                      </m:r>
                      <m:sSub>
                        <m:sSubPr>
                          <m:ctrlP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</m:ctrlPr>
                        </m:sSubPr>
                        <m:e>
                          <m: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𝑏</m:t>
                          </m:r>
                        </m:e>
                        <m:sub>
                          <m:r>
                            <a:rPr lang="en-US" sz="4400" b="0" i="0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400" u="none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IBM Plex Mono"/>
                  <a:sym typeface="IBM Plex Mono"/>
                </a:endParaRPr>
              </a:p>
            </p:txBody>
          </p:sp>
        </mc:Choice>
        <mc:Fallback xmlns="">
          <p:sp>
            <p:nvSpPr>
              <p:cNvPr id="23" name="TextBox 20">
                <a:extLst>
                  <a:ext uri="{FF2B5EF4-FFF2-40B4-BE49-F238E27FC236}">
                    <a16:creationId xmlns:a16="http://schemas.microsoft.com/office/drawing/2014/main" id="{2DB39EE3-B505-42EA-A69D-4715F9611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52" y="3207474"/>
                <a:ext cx="9918347" cy="9361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9321DD3-9C8E-4112-9F6B-52EEB25F9B18}"/>
                  </a:ext>
                </a:extLst>
              </p:cNvPr>
              <p:cNvSpPr txBox="1"/>
              <p:nvPr/>
            </p:nvSpPr>
            <p:spPr>
              <a:xfrm rot="5400000">
                <a:off x="1956890" y="4095498"/>
                <a:ext cx="8942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9321DD3-9C8E-4112-9F6B-52EEB25F9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956890" y="4095498"/>
                <a:ext cx="894232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47D027D-16CD-4A17-AD8B-1E80EDD5165A}"/>
                  </a:ext>
                </a:extLst>
              </p:cNvPr>
              <p:cNvSpPr txBox="1"/>
              <p:nvPr/>
            </p:nvSpPr>
            <p:spPr>
              <a:xfrm rot="5400000">
                <a:off x="3984867" y="4043013"/>
                <a:ext cx="8942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47D027D-16CD-4A17-AD8B-1E80EDD51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984867" y="4043013"/>
                <a:ext cx="894232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8B137F6-1EEC-499D-8977-46D527E8BC65}"/>
                  </a:ext>
                </a:extLst>
              </p:cNvPr>
              <p:cNvSpPr txBox="1"/>
              <p:nvPr/>
            </p:nvSpPr>
            <p:spPr>
              <a:xfrm rot="5400000">
                <a:off x="7551347" y="3955918"/>
                <a:ext cx="8942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8B137F6-1EEC-499D-8977-46D527E8B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551347" y="3955918"/>
                <a:ext cx="894232" cy="8309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0FBB312-AF35-4E55-B1AC-FC8F7FA1734D}"/>
                  </a:ext>
                </a:extLst>
              </p:cNvPr>
              <p:cNvSpPr txBox="1"/>
              <p:nvPr/>
            </p:nvSpPr>
            <p:spPr>
              <a:xfrm rot="5400000">
                <a:off x="9186502" y="3958624"/>
                <a:ext cx="87560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0FBB312-AF35-4E55-B1AC-FC8F7FA17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186502" y="3958624"/>
                <a:ext cx="875608" cy="8309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0">
                <a:extLst>
                  <a:ext uri="{FF2B5EF4-FFF2-40B4-BE49-F238E27FC236}">
                    <a16:creationId xmlns:a16="http://schemas.microsoft.com/office/drawing/2014/main" id="{F0140BEA-A575-4DB8-BD02-C310DD7B467A}"/>
                  </a:ext>
                </a:extLst>
              </p:cNvPr>
              <p:cNvSpPr txBox="1"/>
              <p:nvPr/>
            </p:nvSpPr>
            <p:spPr>
              <a:xfrm>
                <a:off x="609600" y="4583326"/>
                <a:ext cx="10485190" cy="93615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7279"/>
                  </a:lnSpc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</m:ctrlPr>
                        </m:sSubPr>
                        <m:e>
                          <m: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4400" b="0" i="0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m</m:t>
                          </m:r>
                          <m:r>
                            <a:rPr lang="en-US" sz="4400" i="0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,1</m:t>
                          </m:r>
                        </m:sub>
                      </m:sSub>
                      <m:sSub>
                        <m:sSubPr>
                          <m:ctrlP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</m:ctrlPr>
                        </m:sSubPr>
                        <m:e>
                          <m: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𝑥</m:t>
                          </m:r>
                        </m:e>
                        <m:sub>
                          <m:r>
                            <a:rPr lang="en-US" sz="4400" b="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1</m:t>
                          </m:r>
                        </m:sub>
                      </m:sSub>
                      <m:r>
                        <a:rPr lang="en-US" sz="4400" i="0" u="none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IBM Plex Mono"/>
                        </a:rPr>
                        <m:t>+</m:t>
                      </m:r>
                      <m:sSub>
                        <m:sSubPr>
                          <m:ctrlP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</m:ctrlPr>
                        </m:sSubPr>
                        <m:e>
                          <m: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4400" b="0" i="0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m</m:t>
                          </m:r>
                          <m:r>
                            <a:rPr lang="en-US" sz="4400" i="0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,2</m:t>
                          </m:r>
                        </m:sub>
                      </m:sSub>
                      <m:sSub>
                        <m:sSubPr>
                          <m:ctrlP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</m:ctrlPr>
                        </m:sSubPr>
                        <m:e>
                          <m: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𝑥</m:t>
                          </m:r>
                        </m:e>
                        <m:sub>
                          <m:r>
                            <a:rPr lang="en-US" sz="4400" i="0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2</m:t>
                          </m:r>
                        </m:sub>
                      </m:sSub>
                      <m:r>
                        <a:rPr lang="en-US" sz="4400" i="0" u="none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IBM Plex Mono"/>
                        </a:rPr>
                        <m:t>+⋯+</m:t>
                      </m:r>
                      <m:sSub>
                        <m:sSubPr>
                          <m:ctrlP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</m:ctrlPr>
                        </m:sSubPr>
                        <m:e>
                          <m: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4400" b="0" i="0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m</m:t>
                          </m:r>
                          <m:r>
                            <a:rPr lang="en-US" sz="4400" i="0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,</m:t>
                          </m:r>
                          <m: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</m:ctrlPr>
                        </m:sSubPr>
                        <m:e>
                          <m: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𝑥</m:t>
                          </m:r>
                        </m:e>
                        <m:sub>
                          <m: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𝑝</m:t>
                          </m:r>
                        </m:sub>
                      </m:sSub>
                      <m:r>
                        <a:rPr lang="en-US" sz="4400" i="0" u="none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IBM Plex Mono"/>
                        </a:rPr>
                        <m:t>≤</m:t>
                      </m:r>
                      <m:sSub>
                        <m:sSubPr>
                          <m:ctrlP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</m:ctrlPr>
                        </m:sSubPr>
                        <m:e>
                          <m:r>
                            <a:rPr lang="en-US" sz="4400" i="1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4400" b="0" i="0" u="none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IBM Plex Mono"/>
                            </a:rPr>
                            <m:t>m</m:t>
                          </m:r>
                        </m:sub>
                      </m:sSub>
                    </m:oMath>
                  </m:oMathPara>
                </a14:m>
                <a:endParaRPr lang="en-US" sz="4400" u="none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IBM Plex Mono"/>
                  <a:sym typeface="IBM Plex Mono"/>
                </a:endParaRPr>
              </a:p>
            </p:txBody>
          </p:sp>
        </mc:Choice>
        <mc:Fallback xmlns="">
          <p:sp>
            <p:nvSpPr>
              <p:cNvPr id="28" name="TextBox 20">
                <a:extLst>
                  <a:ext uri="{FF2B5EF4-FFF2-40B4-BE49-F238E27FC236}">
                    <a16:creationId xmlns:a16="http://schemas.microsoft.com/office/drawing/2014/main" id="{F0140BEA-A575-4DB8-BD02-C310DD7B4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4583326"/>
                <a:ext cx="10485190" cy="9361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ight Bracket 28">
            <a:extLst>
              <a:ext uri="{FF2B5EF4-FFF2-40B4-BE49-F238E27FC236}">
                <a16:creationId xmlns:a16="http://schemas.microsoft.com/office/drawing/2014/main" id="{D8AB34CA-4227-4E12-892E-ACD7F6B656DE}"/>
              </a:ext>
            </a:extLst>
          </p:cNvPr>
          <p:cNvSpPr/>
          <p:nvPr/>
        </p:nvSpPr>
        <p:spPr>
          <a:xfrm rot="5400000">
            <a:off x="5685831" y="2063619"/>
            <a:ext cx="285227" cy="7389689"/>
          </a:xfrm>
          <a:prstGeom prst="righ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Bracket 29">
            <a:extLst>
              <a:ext uri="{FF2B5EF4-FFF2-40B4-BE49-F238E27FC236}">
                <a16:creationId xmlns:a16="http://schemas.microsoft.com/office/drawing/2014/main" id="{5F8B800F-486E-4D13-89D7-D5C177CA1883}"/>
              </a:ext>
            </a:extLst>
          </p:cNvPr>
          <p:cNvSpPr/>
          <p:nvPr/>
        </p:nvSpPr>
        <p:spPr>
          <a:xfrm>
            <a:off x="10296255" y="2664801"/>
            <a:ext cx="219345" cy="2560351"/>
          </a:xfrm>
          <a:prstGeom prst="righ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20">
            <a:extLst>
              <a:ext uri="{FF2B5EF4-FFF2-40B4-BE49-F238E27FC236}">
                <a16:creationId xmlns:a16="http://schemas.microsoft.com/office/drawing/2014/main" id="{7EF06AA6-E045-4F1F-ACCF-A6F7E520BE56}"/>
              </a:ext>
            </a:extLst>
          </p:cNvPr>
          <p:cNvSpPr txBox="1"/>
          <p:nvPr/>
        </p:nvSpPr>
        <p:spPr>
          <a:xfrm>
            <a:off x="5151120" y="5556318"/>
            <a:ext cx="2765316" cy="8304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279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p</a:t>
            </a:r>
            <a:r>
              <a:rPr lang="en-US" sz="2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 </a:t>
            </a: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variables </a:t>
            </a:r>
            <a:endParaRPr lang="en-US" sz="2600" u="none" dirty="0">
              <a:solidFill>
                <a:schemeClr val="tx1">
                  <a:lumMod val="50000"/>
                  <a:lumOff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IBM Plex Mono"/>
              <a:sym typeface="IBM Plex Mono"/>
            </a:endParaRPr>
          </a:p>
        </p:txBody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A0A3A60A-8764-4253-884F-CD0A9661CB2D}"/>
              </a:ext>
            </a:extLst>
          </p:cNvPr>
          <p:cNvSpPr txBox="1"/>
          <p:nvPr/>
        </p:nvSpPr>
        <p:spPr>
          <a:xfrm rot="5400000">
            <a:off x="10053578" y="3574215"/>
            <a:ext cx="1923290" cy="8071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279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m</a:t>
            </a:r>
            <a:r>
              <a:rPr lang="en-US" sz="2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 </a:t>
            </a: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constants</a:t>
            </a:r>
            <a:endParaRPr lang="en-US" sz="2600" u="none" dirty="0">
              <a:solidFill>
                <a:schemeClr val="tx1">
                  <a:lumMod val="50000"/>
                  <a:lumOff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IBM Plex Mono"/>
              <a:sym typeface="IBM Plex Mono"/>
            </a:endParaRPr>
          </a:p>
        </p:txBody>
      </p:sp>
      <p:sp>
        <p:nvSpPr>
          <p:cNvPr id="35" name="TextBox 20">
            <a:extLst>
              <a:ext uri="{FF2B5EF4-FFF2-40B4-BE49-F238E27FC236}">
                <a16:creationId xmlns:a16="http://schemas.microsoft.com/office/drawing/2014/main" id="{165C730E-5E05-4B4C-BDC0-862AFF23E6DB}"/>
              </a:ext>
            </a:extLst>
          </p:cNvPr>
          <p:cNvSpPr txBox="1"/>
          <p:nvPr/>
        </p:nvSpPr>
        <p:spPr>
          <a:xfrm>
            <a:off x="1455839" y="6682437"/>
            <a:ext cx="12254249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4000" b="1" u="none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ILP Feasibility Goal</a:t>
            </a:r>
          </a:p>
          <a:p>
            <a:pPr marL="0" lvl="0" indent="0" algn="l">
              <a:spcBef>
                <a:spcPct val="0"/>
              </a:spcBef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Checks</a:t>
            </a:r>
            <a:r>
              <a:rPr lang="en-US" sz="3200" b="1" dirty="0"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whether there exists an assignment of variables that satisfies all the inequalities</a:t>
            </a:r>
            <a:endParaRPr lang="en-US" sz="3600" b="1" u="none" dirty="0">
              <a:latin typeface="Cambria Math" panose="02040503050406030204" pitchFamily="18" charset="0"/>
              <a:ea typeface="Cambria Math" panose="02040503050406030204" pitchFamily="18" charset="0"/>
              <a:cs typeface="IBM Plex Mono"/>
              <a:sym typeface="IBM Plex Mono"/>
            </a:endParaRPr>
          </a:p>
        </p:txBody>
      </p:sp>
    </p:spTree>
    <p:extLst>
      <p:ext uri="{BB962C8B-B14F-4D97-AF65-F5344CB8AC3E}">
        <p14:creationId xmlns:p14="http://schemas.microsoft.com/office/powerpoint/2010/main" val="20674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0058" y="-2334572"/>
            <a:ext cx="18808116" cy="13869594"/>
            <a:chOff x="0" y="0"/>
            <a:chExt cx="25077488" cy="18492793"/>
          </a:xfrm>
        </p:grpSpPr>
        <p:sp>
          <p:nvSpPr>
            <p:cNvPr id="3" name="Freeform 3"/>
            <p:cNvSpPr/>
            <p:nvPr/>
          </p:nvSpPr>
          <p:spPr>
            <a:xfrm>
              <a:off x="0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518409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6518409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518409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088119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3088119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3088119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9625378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9625378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9625378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028700" y="1028700"/>
            <a:ext cx="13220700" cy="8229600"/>
            <a:chOff x="0" y="0"/>
            <a:chExt cx="3102209" cy="216746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02209" cy="2167467"/>
            </a:xfrm>
            <a:custGeom>
              <a:avLst/>
              <a:gdLst/>
              <a:ahLst/>
              <a:cxnLst/>
              <a:rect l="l" t="t" r="r" b="b"/>
              <a:pathLst>
                <a:path w="3102209" h="2167467">
                  <a:moveTo>
                    <a:pt x="7887" y="0"/>
                  </a:moveTo>
                  <a:lnTo>
                    <a:pt x="3094322" y="0"/>
                  </a:lnTo>
                  <a:cubicBezTo>
                    <a:pt x="3096414" y="0"/>
                    <a:pt x="3098420" y="831"/>
                    <a:pt x="3099899" y="2310"/>
                  </a:cubicBezTo>
                  <a:cubicBezTo>
                    <a:pt x="3101378" y="3789"/>
                    <a:pt x="3102209" y="5796"/>
                    <a:pt x="3102209" y="7887"/>
                  </a:cubicBezTo>
                  <a:lnTo>
                    <a:pt x="3102209" y="2159579"/>
                  </a:lnTo>
                  <a:cubicBezTo>
                    <a:pt x="3102209" y="2163935"/>
                    <a:pt x="3098678" y="2167467"/>
                    <a:pt x="3094322" y="2167467"/>
                  </a:cubicBezTo>
                  <a:lnTo>
                    <a:pt x="7887" y="2167467"/>
                  </a:lnTo>
                  <a:cubicBezTo>
                    <a:pt x="5796" y="2167467"/>
                    <a:pt x="3789" y="2166636"/>
                    <a:pt x="2310" y="2165157"/>
                  </a:cubicBezTo>
                  <a:cubicBezTo>
                    <a:pt x="831" y="2163677"/>
                    <a:pt x="0" y="2161671"/>
                    <a:pt x="0" y="2159579"/>
                  </a:cubicBezTo>
                  <a:lnTo>
                    <a:pt x="0" y="7887"/>
                  </a:lnTo>
                  <a:cubicBezTo>
                    <a:pt x="0" y="3531"/>
                    <a:pt x="3531" y="0"/>
                    <a:pt x="7887" y="0"/>
                  </a:cubicBezTo>
                  <a:close/>
                </a:path>
              </a:pathLst>
            </a:custGeom>
            <a:solidFill>
              <a:srgbClr val="F4E8C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102209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087599" y="3390900"/>
            <a:ext cx="2510878" cy="3062046"/>
          </a:xfrm>
          <a:prstGeom prst="rect">
            <a:avLst/>
          </a:prstGeom>
        </p:spPr>
      </p:pic>
      <p:sp>
        <p:nvSpPr>
          <p:cNvPr id="19" name="Freeform 19"/>
          <p:cNvSpPr/>
          <p:nvPr/>
        </p:nvSpPr>
        <p:spPr>
          <a:xfrm>
            <a:off x="14804701" y="7660425"/>
            <a:ext cx="4909197" cy="4114800"/>
          </a:xfrm>
          <a:custGeom>
            <a:avLst/>
            <a:gdLst/>
            <a:ahLst/>
            <a:cxnLst/>
            <a:rect l="l" t="t" r="r" b="b"/>
            <a:pathLst>
              <a:path w="4909197" h="4114800">
                <a:moveTo>
                  <a:pt x="0" y="0"/>
                </a:moveTo>
                <a:lnTo>
                  <a:pt x="4909198" y="0"/>
                </a:lnTo>
                <a:lnTo>
                  <a:pt x="49091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244225" y="1237301"/>
            <a:ext cx="5060478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/>
            <a:r>
              <a:rPr lang="en-US" sz="6000" spc="751" dirty="0">
                <a:solidFill>
                  <a:srgbClr val="E95D44"/>
                </a:solidFill>
                <a:latin typeface="Bobby Jones"/>
                <a:ea typeface="Bobby Jones"/>
                <a:cs typeface="Bobby Jones"/>
                <a:sym typeface="Bobby Jones"/>
              </a:rPr>
              <a:t>Complexity</a:t>
            </a:r>
            <a:endParaRPr lang="en-US" sz="6000" u="none" spc="751" dirty="0">
              <a:solidFill>
                <a:srgbClr val="E95D44"/>
              </a:solidFill>
              <a:latin typeface="Bobby Jones"/>
              <a:ea typeface="Bobby Jones"/>
              <a:cs typeface="Bobby Jones"/>
              <a:sym typeface="Bobby Jone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168002" y="1232662"/>
            <a:ext cx="6081398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ILP itself is NP-hard</a:t>
            </a:r>
          </a:p>
          <a:p>
            <a:pPr marL="0" lvl="0" indent="0" algn="l">
              <a:spcBef>
                <a:spcPct val="0"/>
              </a:spcBef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So, we apply some constraints</a:t>
            </a:r>
            <a:endParaRPr lang="en-US" sz="3600" u="none" dirty="0">
              <a:solidFill>
                <a:schemeClr val="tx1">
                  <a:lumMod val="75000"/>
                  <a:lumOff val="2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IBM Plex Mono"/>
              <a:sym typeface="IBM Plex Mon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2"/>
              <p:cNvSpPr txBox="1"/>
              <p:nvPr/>
            </p:nvSpPr>
            <p:spPr>
              <a:xfrm>
                <a:off x="1434064" y="3104914"/>
                <a:ext cx="12434336" cy="283840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/>
                <a:r>
                  <a:rPr lang="en-US" sz="36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Bobby Jones"/>
                    <a:sym typeface="Bobby Jones"/>
                  </a:rPr>
                  <a:t>p :   Parameter </a:t>
                </a:r>
                <a:r>
                  <a:rPr lang="en-US" sz="3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Bobby Jones"/>
                    <a:sym typeface="Bobby Jones"/>
                  </a:rPr>
                  <a:t>(number of variables) </a:t>
                </a:r>
                <a:r>
                  <a:rPr lang="en-US" sz="36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Bobby Jones"/>
                    <a:sym typeface="Bobby Jones"/>
                  </a:rPr>
                  <a:t>is small</a:t>
                </a:r>
              </a:p>
              <a:p>
                <a:pPr marL="0" lvl="0" indent="0"/>
                <a:r>
                  <a:rPr lang="en-US" sz="36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Bobby Jones"/>
                    <a:sym typeface="Bobby Jones"/>
                  </a:rPr>
                  <a:t>n :   Values of variables bounded </a:t>
                </a:r>
                <a:r>
                  <a:rPr lang="en-US" sz="3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Bobby Jones"/>
                    <a:sym typeface="Bobby Jones"/>
                  </a:rPr>
                  <a:t>by polynomial(n)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600" b="1" u="none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Bobby Jones"/>
                      </a:rPr>
                      <m:t>−</m:t>
                    </m:r>
                    <m:sSup>
                      <m:sSupPr>
                        <m:ctrlPr>
                          <a:rPr lang="en-US" sz="3600" b="1" i="1" u="none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</m:ctrlPr>
                      </m:sSupPr>
                      <m:e>
                        <m:r>
                          <a:rPr lang="en-US" sz="3600" b="1" i="1" u="none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𝑛</m:t>
                        </m:r>
                      </m:e>
                      <m:sup>
                        <m:r>
                          <a:rPr lang="en-US" sz="3600" b="1" i="1" u="none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𝑘</m:t>
                        </m:r>
                      </m:sup>
                    </m:sSup>
                    <m:r>
                      <a:rPr lang="en-US" sz="3600" b="1" i="0" u="none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Bobby Jones"/>
                      </a:rPr>
                      <m:t>≤</m:t>
                    </m:r>
                    <m:sSub>
                      <m:sSubPr>
                        <m:ctrlPr>
                          <a:rPr lang="en-US" sz="3600" b="1" i="1" u="none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</m:ctrlPr>
                      </m:sSubPr>
                      <m:e>
                        <m:r>
                          <a:rPr lang="en-US" sz="3600" b="1" i="1" u="none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𝑥</m:t>
                        </m:r>
                      </m:e>
                      <m:sub>
                        <m:r>
                          <a:rPr lang="en-US" sz="3600" b="1" i="0" u="none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𝐢</m:t>
                        </m:r>
                      </m:sub>
                    </m:sSub>
                    <m:r>
                      <a:rPr lang="en-US" sz="3600" b="1" i="0" u="none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Bobby Jones"/>
                      </a:rPr>
                      <m:t>≤</m:t>
                    </m:r>
                    <m:sSup>
                      <m:sSupPr>
                        <m:ctrlPr>
                          <a:rPr lang="en-US" sz="3600" b="1" i="1" u="none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</m:ctrlPr>
                      </m:sSupPr>
                      <m:e>
                        <m:r>
                          <a:rPr lang="en-US" sz="3600" b="1" i="1" u="none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𝑛</m:t>
                        </m:r>
                      </m:e>
                      <m:sup>
                        <m:r>
                          <a:rPr lang="en-US" sz="3600" b="1" i="1" u="none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3600" b="1" u="none" dirty="0">
                    <a:latin typeface="Cambria Math" panose="02040503050406030204" pitchFamily="18" charset="0"/>
                    <a:ea typeface="Cambria Math" panose="02040503050406030204" pitchFamily="18" charset="0"/>
                    <a:cs typeface="Bobby Jones"/>
                    <a:sym typeface="Bobby Jones"/>
                  </a:rPr>
                  <a:t> gives </a:t>
                </a:r>
                <a14:m>
                  <m:oMath xmlns:m="http://schemas.openxmlformats.org/officeDocument/2006/math">
                    <m:r>
                      <a:rPr lang="en-US" sz="3600" b="1" u="none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Bobby Jones"/>
                      </a:rPr>
                      <m:t>2</m:t>
                    </m:r>
                    <m:sSup>
                      <m:sSupPr>
                        <m:ctrlPr>
                          <a:rPr lang="en-US" sz="3600" b="1" i="1" u="none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</m:ctrlPr>
                      </m:sSupPr>
                      <m:e>
                        <m:r>
                          <a:rPr lang="en-US" sz="3600" b="1" i="1" u="none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𝑛</m:t>
                        </m:r>
                      </m:e>
                      <m:sup>
                        <m:r>
                          <a:rPr lang="en-US" sz="3600" b="1" i="1" u="none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𝒌</m:t>
                        </m:r>
                      </m:sup>
                    </m:sSup>
                    <m:r>
                      <a:rPr lang="en-US" sz="3600" b="1" i="0" u="none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Bobby Jones"/>
                      </a:rPr>
                      <m:t>+1</m:t>
                    </m:r>
                  </m:oMath>
                </a14:m>
                <a:r>
                  <a:rPr lang="en-US" sz="3600" b="1" u="none" dirty="0">
                    <a:latin typeface="Cambria Math" panose="02040503050406030204" pitchFamily="18" charset="0"/>
                    <a:ea typeface="Cambria Math" panose="02040503050406030204" pitchFamily="18" charset="0"/>
                    <a:cs typeface="Bobby Jones"/>
                    <a:sym typeface="Bobby Jones"/>
                  </a:rPr>
                  <a:t> choices for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</m:ctrlPr>
                      </m:sSubPr>
                      <m:e>
                        <m:r>
                          <a:rPr lang="en-US" sz="36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𝑥</m:t>
                        </m:r>
                      </m:e>
                      <m:sub>
                        <m:r>
                          <a:rPr lang="en-US" sz="36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𝐢</m:t>
                        </m:r>
                      </m:sub>
                    </m:sSub>
                  </m:oMath>
                </a14:m>
                <a:endParaRPr lang="en-US" sz="3600" b="1" u="none" dirty="0">
                  <a:latin typeface="Cambria Math" panose="02040503050406030204" pitchFamily="18" charset="0"/>
                  <a:ea typeface="Cambria Math" panose="02040503050406030204" pitchFamily="18" charset="0"/>
                  <a:cs typeface="Bobby Jones"/>
                  <a:sym typeface="Bobby Jones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36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Bobby Jones"/>
                    <a:sym typeface="Bobby Jones"/>
                  </a:rPr>
                  <a:t>As </a:t>
                </a:r>
                <a14:m>
                  <m:oMath xmlns:m="http://schemas.openxmlformats.org/officeDocument/2006/math">
                    <m:r>
                      <a:rPr lang="en-US" sz="3600" b="1" u="none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Bobby Jones"/>
                      </a:rPr>
                      <m:t>1</m:t>
                    </m:r>
                    <m:r>
                      <a:rPr lang="en-US" sz="3600" b="1" i="0" u="none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Bobby Jones"/>
                      </a:rPr>
                      <m:t>≤ⅈ≤</m:t>
                    </m:r>
                    <m:r>
                      <a:rPr lang="en-US" sz="3600" b="1" i="1" u="none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Bobby Jones"/>
                      </a:rPr>
                      <m:t>𝑝</m:t>
                    </m:r>
                  </m:oMath>
                </a14:m>
                <a:r>
                  <a:rPr lang="en-US" sz="3600" b="1" u="none" dirty="0">
                    <a:latin typeface="Cambria Math" panose="02040503050406030204" pitchFamily="18" charset="0"/>
                    <a:ea typeface="Cambria Math" panose="02040503050406030204" pitchFamily="18" charset="0"/>
                    <a:cs typeface="Bobby Jones"/>
                    <a:sym typeface="Bobby Jones"/>
                  </a:rPr>
                  <a:t>, searching space size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</m:ctrlPr>
                      </m:sSupPr>
                      <m:e>
                        <m:r>
                          <a:rPr lang="en-US" sz="36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𝑛</m:t>
                        </m:r>
                      </m:e>
                      <m:sup>
                        <m:r>
                          <a:rPr lang="en-US" sz="36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𝑘</m:t>
                        </m:r>
                      </m:sup>
                    </m:sSup>
                    <m:r>
                      <a:rPr lang="en-US" sz="36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Bobby Jones"/>
                      </a:rPr>
                      <m:t>.</m:t>
                    </m:r>
                    <m:sSup>
                      <m:sSupPr>
                        <m:ctrlPr>
                          <a:rPr lang="en-US" sz="36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</m:ctrlPr>
                      </m:sSupPr>
                      <m:e>
                        <m:r>
                          <a:rPr lang="en-US" sz="36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𝑛</m:t>
                        </m:r>
                      </m:e>
                      <m:sup>
                        <m:r>
                          <a:rPr lang="en-US" sz="36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𝑘</m:t>
                        </m:r>
                      </m:sup>
                    </m:sSup>
                    <m:r>
                      <a:rPr lang="en-US" sz="3600" b="1" i="0" u="none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Bobby Jones"/>
                      </a:rPr>
                      <m:t>…</m:t>
                    </m:r>
                  </m:oMath>
                </a14:m>
                <a:r>
                  <a:rPr lang="en-US" sz="3600" b="1" u="none" dirty="0">
                    <a:latin typeface="Cambria Math" panose="02040503050406030204" pitchFamily="18" charset="0"/>
                    <a:ea typeface="Cambria Math" panose="02040503050406030204" pitchFamily="18" charset="0"/>
                    <a:cs typeface="Bobby Jones"/>
                    <a:sym typeface="Bobby Jones"/>
                  </a:rPr>
                  <a:t> resulting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 u="none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</m:ctrlPr>
                      </m:sSupPr>
                      <m:e>
                        <m:r>
                          <a:rPr lang="en-US" sz="3600" b="1" i="1" u="none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𝑛</m:t>
                        </m:r>
                      </m:e>
                      <m:sup>
                        <m:r>
                          <a:rPr lang="en-US" sz="3600" b="1" i="0" u="none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𝐤𝐩</m:t>
                        </m:r>
                      </m:sup>
                    </m:sSup>
                  </m:oMath>
                </a14:m>
                <a:endParaRPr lang="en-US" sz="3600" b="1" u="none" dirty="0">
                  <a:latin typeface="Cambria Math" panose="02040503050406030204" pitchFamily="18" charset="0"/>
                  <a:ea typeface="Cambria Math" panose="02040503050406030204" pitchFamily="18" charset="0"/>
                  <a:cs typeface="Bobby Jones"/>
                  <a:sym typeface="Bobby Jones"/>
                </a:endParaRPr>
              </a:p>
              <a:p>
                <a:pPr marL="1028700" lvl="1" indent="-571500">
                  <a:buFont typeface="Arial" panose="020B0604020202020204" pitchFamily="34" charset="0"/>
                  <a:buChar char="•"/>
                </a:pPr>
                <a:endParaRPr lang="en-US" sz="3600" b="1" u="none" dirty="0">
                  <a:latin typeface="Cambria Math" panose="02040503050406030204" pitchFamily="18" charset="0"/>
                  <a:ea typeface="Cambria Math" panose="02040503050406030204" pitchFamily="18" charset="0"/>
                  <a:cs typeface="Bobby Jones"/>
                  <a:sym typeface="Bobby Jones"/>
                </a:endParaRPr>
              </a:p>
            </p:txBody>
          </p:sp>
        </mc:Choice>
        <mc:Fallback xmlns="">
          <p:sp>
            <p:nvSpPr>
              <p:cNvPr id="22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064" y="3104914"/>
                <a:ext cx="12434336" cy="2838406"/>
              </a:xfrm>
              <a:prstGeom prst="rect">
                <a:avLst/>
              </a:prstGeom>
              <a:blipFill>
                <a:blip r:embed="rId7"/>
                <a:stretch>
                  <a:fillRect l="-2206" t="-4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0">
                <a:extLst>
                  <a:ext uri="{FF2B5EF4-FFF2-40B4-BE49-F238E27FC236}">
                    <a16:creationId xmlns:a16="http://schemas.microsoft.com/office/drawing/2014/main" id="{C13BCE5E-56ED-4DD9-94FC-952E9E09FB0B}"/>
                  </a:ext>
                </a:extLst>
              </p:cNvPr>
              <p:cNvSpPr txBox="1"/>
              <p:nvPr/>
            </p:nvSpPr>
            <p:spPr>
              <a:xfrm>
                <a:off x="4927282" y="6406702"/>
                <a:ext cx="4988612" cy="92333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0"/>
                <a:r>
                  <a:rPr lang="en-US" sz="6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Bobby Jones"/>
                    <a:sym typeface="Bobby Jones"/>
                  </a:rPr>
                  <a:t>Finally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</m:ctrlPr>
                      </m:sSupPr>
                      <m:e>
                        <m:r>
                          <a:rPr lang="en-US" sz="5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𝑛</m:t>
                        </m:r>
                      </m:e>
                      <m:sup>
                        <m:r>
                          <a:rPr lang="en-US" sz="5400" b="1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𝐎</m:t>
                        </m:r>
                        <m:r>
                          <a:rPr lang="en-US" sz="5400" b="1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(</m:t>
                        </m:r>
                        <m:r>
                          <a:rPr lang="en-US" sz="54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𝐩</m:t>
                        </m:r>
                        <m:r>
                          <a:rPr lang="en-US" sz="5400" b="1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6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Bobby Jones"/>
                    <a:sym typeface="Bobby Jones"/>
                  </a:rPr>
                  <a:t> </a:t>
                </a:r>
                <a:endParaRPr lang="en-US" sz="6000" u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Bobby Jones"/>
                  <a:sym typeface="Bobby Jones"/>
                </a:endParaRPr>
              </a:p>
            </p:txBody>
          </p:sp>
        </mc:Choice>
        <mc:Fallback xmlns="">
          <p:sp>
            <p:nvSpPr>
              <p:cNvPr id="23" name="TextBox 20">
                <a:extLst>
                  <a:ext uri="{FF2B5EF4-FFF2-40B4-BE49-F238E27FC236}">
                    <a16:creationId xmlns:a16="http://schemas.microsoft.com/office/drawing/2014/main" id="{C13BCE5E-56ED-4DD9-94FC-952E9E09F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282" y="6406702"/>
                <a:ext cx="4988612" cy="923330"/>
              </a:xfrm>
              <a:prstGeom prst="rect">
                <a:avLst/>
              </a:prstGeom>
              <a:blipFill>
                <a:blip r:embed="rId8"/>
                <a:stretch>
                  <a:fillRect l="-9158" t="-24503" b="-49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cover dir="r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0058" y="-2334572"/>
            <a:ext cx="18808116" cy="13869594"/>
            <a:chOff x="0" y="0"/>
            <a:chExt cx="25077488" cy="18492793"/>
          </a:xfrm>
        </p:grpSpPr>
        <p:sp>
          <p:nvSpPr>
            <p:cNvPr id="3" name="Freeform 3"/>
            <p:cNvSpPr/>
            <p:nvPr/>
          </p:nvSpPr>
          <p:spPr>
            <a:xfrm>
              <a:off x="0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518409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6518409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518409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088119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3088119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3088119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9625378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9625378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9625378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028699" y="1028700"/>
            <a:ext cx="13776001" cy="8229600"/>
            <a:chOff x="0" y="0"/>
            <a:chExt cx="3102209" cy="216746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02209" cy="2167467"/>
            </a:xfrm>
            <a:custGeom>
              <a:avLst/>
              <a:gdLst/>
              <a:ahLst/>
              <a:cxnLst/>
              <a:rect l="l" t="t" r="r" b="b"/>
              <a:pathLst>
                <a:path w="3102209" h="2167467">
                  <a:moveTo>
                    <a:pt x="7887" y="0"/>
                  </a:moveTo>
                  <a:lnTo>
                    <a:pt x="3094322" y="0"/>
                  </a:lnTo>
                  <a:cubicBezTo>
                    <a:pt x="3096414" y="0"/>
                    <a:pt x="3098420" y="831"/>
                    <a:pt x="3099899" y="2310"/>
                  </a:cubicBezTo>
                  <a:cubicBezTo>
                    <a:pt x="3101378" y="3789"/>
                    <a:pt x="3102209" y="5796"/>
                    <a:pt x="3102209" y="7887"/>
                  </a:cubicBezTo>
                  <a:lnTo>
                    <a:pt x="3102209" y="2159579"/>
                  </a:lnTo>
                  <a:cubicBezTo>
                    <a:pt x="3102209" y="2163935"/>
                    <a:pt x="3098678" y="2167467"/>
                    <a:pt x="3094322" y="2167467"/>
                  </a:cubicBezTo>
                  <a:lnTo>
                    <a:pt x="7887" y="2167467"/>
                  </a:lnTo>
                  <a:cubicBezTo>
                    <a:pt x="5796" y="2167467"/>
                    <a:pt x="3789" y="2166636"/>
                    <a:pt x="2310" y="2165157"/>
                  </a:cubicBezTo>
                  <a:cubicBezTo>
                    <a:pt x="831" y="2163677"/>
                    <a:pt x="0" y="2161671"/>
                    <a:pt x="0" y="2159579"/>
                  </a:cubicBezTo>
                  <a:lnTo>
                    <a:pt x="0" y="7887"/>
                  </a:lnTo>
                  <a:cubicBezTo>
                    <a:pt x="0" y="3531"/>
                    <a:pt x="3531" y="0"/>
                    <a:pt x="7887" y="0"/>
                  </a:cubicBezTo>
                  <a:close/>
                </a:path>
              </a:pathLst>
            </a:custGeom>
            <a:solidFill>
              <a:srgbClr val="F4E8C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102209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087599" y="3390900"/>
            <a:ext cx="2510878" cy="3062046"/>
          </a:xfrm>
          <a:prstGeom prst="rect">
            <a:avLst/>
          </a:prstGeom>
        </p:spPr>
      </p:pic>
      <p:sp>
        <p:nvSpPr>
          <p:cNvPr id="19" name="Freeform 19"/>
          <p:cNvSpPr/>
          <p:nvPr/>
        </p:nvSpPr>
        <p:spPr>
          <a:xfrm>
            <a:off x="14804701" y="7660425"/>
            <a:ext cx="4909197" cy="4114800"/>
          </a:xfrm>
          <a:custGeom>
            <a:avLst/>
            <a:gdLst/>
            <a:ahLst/>
            <a:cxnLst/>
            <a:rect l="l" t="t" r="r" b="b"/>
            <a:pathLst>
              <a:path w="4909197" h="4114800">
                <a:moveTo>
                  <a:pt x="0" y="0"/>
                </a:moveTo>
                <a:lnTo>
                  <a:pt x="4909198" y="0"/>
                </a:lnTo>
                <a:lnTo>
                  <a:pt x="49091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244225" y="1237301"/>
            <a:ext cx="5060478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/>
            <a:r>
              <a:rPr lang="en-US" sz="6000" spc="751" dirty="0">
                <a:solidFill>
                  <a:srgbClr val="E95D44"/>
                </a:solidFill>
                <a:latin typeface="Bobby Jones"/>
                <a:ea typeface="Bobby Jones"/>
                <a:cs typeface="Bobby Jones"/>
                <a:sym typeface="Bobby Jones"/>
              </a:rPr>
              <a:t>Theorem-1</a:t>
            </a:r>
            <a:endParaRPr lang="en-US" sz="6000" u="none" spc="751" dirty="0">
              <a:solidFill>
                <a:srgbClr val="E95D44"/>
              </a:solidFill>
              <a:latin typeface="Bobby Jones"/>
              <a:ea typeface="Bobby Jones"/>
              <a:cs typeface="Bobby Jones"/>
              <a:sym typeface="Bobby Jone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44225" y="2134559"/>
            <a:ext cx="5232775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A better complexity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12163" y="3104914"/>
            <a:ext cx="13370637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  <a:cs typeface="Bobby Jones"/>
                <a:sym typeface="Bobby Jones"/>
              </a:rPr>
              <a:t>p :   Parameter 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obby Jones"/>
                <a:sym typeface="Bobby Jones"/>
              </a:rPr>
              <a:t>(number of variables) </a:t>
            </a:r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  <a:cs typeface="Bobby Jones"/>
                <a:sym typeface="Bobby Jones"/>
              </a:rPr>
              <a:t>is small</a:t>
            </a:r>
          </a:p>
          <a:p>
            <a:pPr marL="0" lvl="0" indent="0"/>
            <a:r>
              <a:rPr lang="en-US" sz="3600" b="1" strike="sngStrike" dirty="0">
                <a:latin typeface="Cambria Math" panose="02040503050406030204" pitchFamily="18" charset="0"/>
                <a:ea typeface="Cambria Math" panose="02040503050406030204" pitchFamily="18" charset="0"/>
                <a:cs typeface="Bobby Jones"/>
                <a:sym typeface="Bobby Jones"/>
              </a:rPr>
              <a:t>n :   Values of variables bounded </a:t>
            </a:r>
            <a:r>
              <a:rPr lang="en-US" sz="3600" b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obby Jones"/>
                <a:sym typeface="Bobby Jones"/>
              </a:rPr>
              <a:t>by polynomial(n)</a:t>
            </a:r>
          </a:p>
          <a:p>
            <a:pPr marL="0" lvl="0" indent="0"/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  <a:cs typeface="Bobby Jones"/>
                <a:sym typeface="Bobby Jones"/>
              </a:rPr>
              <a:t>L :   Problem instance size 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obby Jones"/>
                <a:sym typeface="Bobby Jones"/>
              </a:rPr>
              <a:t>(</a:t>
            </a:r>
            <a:r>
              <a:rPr 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obby Jones"/>
                <a:sym typeface="Bobby Jones"/>
              </a:rPr>
              <a:t>f.e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obby Jones"/>
                <a:sym typeface="Bobby Jones"/>
              </a:rPr>
              <a:t>. # of coefficients, # of constants etc.)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0">
                <a:extLst>
                  <a:ext uri="{FF2B5EF4-FFF2-40B4-BE49-F238E27FC236}">
                    <a16:creationId xmlns:a16="http://schemas.microsoft.com/office/drawing/2014/main" id="{C13BCE5E-56ED-4DD9-94FC-952E9E09FB0B}"/>
                  </a:ext>
                </a:extLst>
              </p:cNvPr>
              <p:cNvSpPr txBox="1"/>
              <p:nvPr/>
            </p:nvSpPr>
            <p:spPr>
              <a:xfrm>
                <a:off x="3774464" y="6019947"/>
                <a:ext cx="8690835" cy="164634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0" algn="ctr"/>
                <a:r>
                  <a:rPr lang="en-US" sz="6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Bobby Jones"/>
                    <a:sym typeface="Bobby Jones"/>
                  </a:rPr>
                  <a:t>Improved time complexity   </a:t>
                </a:r>
                <a14:m>
                  <m:oMath xmlns:m="http://schemas.openxmlformats.org/officeDocument/2006/math">
                    <m:r>
                      <a:rPr lang="en-US" sz="4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Bobby Jones"/>
                      </a:rPr>
                      <m:t>𝐎</m:t>
                    </m:r>
                    <m:r>
                      <a:rPr lang="en-US" sz="4400" b="1" i="0" u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Bobby Jones"/>
                      </a:rPr>
                      <m:t>(</m:t>
                    </m:r>
                    <m:sSup>
                      <m:sSupPr>
                        <m:ctrlPr>
                          <a:rPr lang="en-US" sz="4400" b="1" i="1" u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</m:ctrlPr>
                      </m:sSupPr>
                      <m:e>
                        <m:r>
                          <a:rPr lang="en-US" sz="4400" b="1" i="1" u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𝒑</m:t>
                        </m:r>
                      </m:e>
                      <m:sup>
                        <m:r>
                          <a:rPr lang="en-US" sz="4400" b="1" i="0" u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𝟐</m:t>
                        </m:r>
                        <m:r>
                          <a:rPr lang="en-US" sz="4400" b="1" i="0" u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.</m:t>
                        </m:r>
                        <m:r>
                          <a:rPr lang="en-US" sz="4400" b="1" i="0" u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𝟓</m:t>
                        </m:r>
                        <m:r>
                          <a:rPr lang="en-US" sz="4400" b="1" i="0" u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+</m:t>
                        </m:r>
                        <m:r>
                          <a:rPr lang="en-US" sz="4400" b="1" i="1" u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𝒐</m:t>
                        </m:r>
                        <m:d>
                          <m:dPr>
                            <m:ctrlPr>
                              <a:rPr lang="en-US" sz="4400" b="1" i="1" u="none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Bobby Jones"/>
                              </a:rPr>
                            </m:ctrlPr>
                          </m:dPr>
                          <m:e>
                            <m:r>
                              <a:rPr lang="en-US" sz="4400" b="1" i="1" u="none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Bobby Jones"/>
                              </a:rPr>
                              <m:t>𝒑</m:t>
                            </m:r>
                          </m:e>
                        </m:d>
                      </m:sup>
                    </m:sSup>
                    <m:r>
                      <a:rPr lang="en-US" sz="4400" b="1" i="1" u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Bobby Jones"/>
                      </a:rPr>
                      <m:t>.</m:t>
                    </m:r>
                    <m:r>
                      <a:rPr lang="en-US" sz="4400" b="1" i="1" u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Bobby Jones"/>
                      </a:rPr>
                      <m:t>𝑳</m:t>
                    </m:r>
                    <m:r>
                      <a:rPr lang="en-US" sz="4400" b="1" i="1" u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Bobby Jones"/>
                      </a:rPr>
                      <m:t>)</m:t>
                    </m:r>
                  </m:oMath>
                </a14:m>
                <a:endParaRPr lang="en-US" sz="6000" b="1" u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Bobby Jones"/>
                  <a:sym typeface="Bobby Jones"/>
                </a:endParaRPr>
              </a:p>
            </p:txBody>
          </p:sp>
        </mc:Choice>
        <mc:Fallback xmlns="">
          <p:sp>
            <p:nvSpPr>
              <p:cNvPr id="23" name="TextBox 20">
                <a:extLst>
                  <a:ext uri="{FF2B5EF4-FFF2-40B4-BE49-F238E27FC236}">
                    <a16:creationId xmlns:a16="http://schemas.microsoft.com/office/drawing/2014/main" id="{C13BCE5E-56ED-4DD9-94FC-952E9E09F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464" y="6019947"/>
                <a:ext cx="8690835" cy="1646348"/>
              </a:xfrm>
              <a:prstGeom prst="rect">
                <a:avLst/>
              </a:prstGeom>
              <a:blipFill>
                <a:blip r:embed="rId7"/>
                <a:stretch>
                  <a:fillRect l="-4558" t="-13704" r="-10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1">
            <a:extLst>
              <a:ext uri="{FF2B5EF4-FFF2-40B4-BE49-F238E27FC236}">
                <a16:creationId xmlns:a16="http://schemas.microsoft.com/office/drawing/2014/main" id="{9DA36B47-105C-4FC0-AF42-952B98A81005}"/>
              </a:ext>
            </a:extLst>
          </p:cNvPr>
          <p:cNvSpPr txBox="1"/>
          <p:nvPr/>
        </p:nvSpPr>
        <p:spPr>
          <a:xfrm>
            <a:off x="8717833" y="1090157"/>
            <a:ext cx="6110680" cy="12003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54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ILP F</a:t>
            </a:r>
            <a:r>
              <a:rPr lang="en-US" sz="44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EASIBILITY</a:t>
            </a:r>
          </a:p>
          <a:p>
            <a:pPr marL="0" lvl="0" indent="0" algn="l"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Checking if an ILP problem’s solution exists</a:t>
            </a:r>
            <a:endParaRPr lang="en-US" sz="4000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  <a:cs typeface="IBM Plex Mono"/>
              <a:sym typeface="IBM Plex Mono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AAE5363-12BC-4B12-97BA-E70769C3306E}"/>
              </a:ext>
            </a:extLst>
          </p:cNvPr>
          <p:cNvCxnSpPr>
            <a:cxnSpLocks/>
          </p:cNvCxnSpPr>
          <p:nvPr/>
        </p:nvCxnSpPr>
        <p:spPr>
          <a:xfrm>
            <a:off x="8742169" y="7471456"/>
            <a:ext cx="1135250" cy="541326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21">
            <a:extLst>
              <a:ext uri="{FF2B5EF4-FFF2-40B4-BE49-F238E27FC236}">
                <a16:creationId xmlns:a16="http://schemas.microsoft.com/office/drawing/2014/main" id="{7F4B653E-E2B4-4E47-A9E2-B7F8E36BBD1F}"/>
              </a:ext>
            </a:extLst>
          </p:cNvPr>
          <p:cNvSpPr txBox="1"/>
          <p:nvPr/>
        </p:nvSpPr>
        <p:spPr>
          <a:xfrm>
            <a:off x="9234481" y="8047223"/>
            <a:ext cx="158744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Grows slowly</a:t>
            </a:r>
          </a:p>
        </p:txBody>
      </p:sp>
      <p:sp>
        <p:nvSpPr>
          <p:cNvPr id="37" name="TextBox 21">
            <a:extLst>
              <a:ext uri="{FF2B5EF4-FFF2-40B4-BE49-F238E27FC236}">
                <a16:creationId xmlns:a16="http://schemas.microsoft.com/office/drawing/2014/main" id="{EA7FB662-E16E-4129-BEF7-E8DA0E5723F5}"/>
              </a:ext>
            </a:extLst>
          </p:cNvPr>
          <p:cNvSpPr txBox="1"/>
          <p:nvPr/>
        </p:nvSpPr>
        <p:spPr>
          <a:xfrm>
            <a:off x="1928642" y="8064648"/>
            <a:ext cx="63246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Slightly super-exponential dependence on the parameter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5C5EE9A-761C-4175-8336-0A1B2E36C9B1}"/>
              </a:ext>
            </a:extLst>
          </p:cNvPr>
          <p:cNvCxnSpPr>
            <a:cxnSpLocks/>
          </p:cNvCxnSpPr>
          <p:nvPr/>
        </p:nvCxnSpPr>
        <p:spPr>
          <a:xfrm flipH="1">
            <a:off x="6934200" y="7660425"/>
            <a:ext cx="282431" cy="404223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124620"/>
      </p:ext>
    </p:extLst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6" grpId="0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0058" y="-2334572"/>
            <a:ext cx="18808116" cy="13869594"/>
            <a:chOff x="0" y="0"/>
            <a:chExt cx="25077488" cy="18492793"/>
          </a:xfrm>
        </p:grpSpPr>
        <p:sp>
          <p:nvSpPr>
            <p:cNvPr id="3" name="Freeform 3"/>
            <p:cNvSpPr/>
            <p:nvPr/>
          </p:nvSpPr>
          <p:spPr>
            <a:xfrm>
              <a:off x="0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518409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6518409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518409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088119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3088119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3088119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9625378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9625378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9625378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028699" y="1028700"/>
            <a:ext cx="13776001" cy="8229600"/>
            <a:chOff x="0" y="0"/>
            <a:chExt cx="3102209" cy="216746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02209" cy="2167467"/>
            </a:xfrm>
            <a:custGeom>
              <a:avLst/>
              <a:gdLst/>
              <a:ahLst/>
              <a:cxnLst/>
              <a:rect l="l" t="t" r="r" b="b"/>
              <a:pathLst>
                <a:path w="3102209" h="2167467">
                  <a:moveTo>
                    <a:pt x="7887" y="0"/>
                  </a:moveTo>
                  <a:lnTo>
                    <a:pt x="3094322" y="0"/>
                  </a:lnTo>
                  <a:cubicBezTo>
                    <a:pt x="3096414" y="0"/>
                    <a:pt x="3098420" y="831"/>
                    <a:pt x="3099899" y="2310"/>
                  </a:cubicBezTo>
                  <a:cubicBezTo>
                    <a:pt x="3101378" y="3789"/>
                    <a:pt x="3102209" y="5796"/>
                    <a:pt x="3102209" y="7887"/>
                  </a:cubicBezTo>
                  <a:lnTo>
                    <a:pt x="3102209" y="2159579"/>
                  </a:lnTo>
                  <a:cubicBezTo>
                    <a:pt x="3102209" y="2163935"/>
                    <a:pt x="3098678" y="2167467"/>
                    <a:pt x="3094322" y="2167467"/>
                  </a:cubicBezTo>
                  <a:lnTo>
                    <a:pt x="7887" y="2167467"/>
                  </a:lnTo>
                  <a:cubicBezTo>
                    <a:pt x="5796" y="2167467"/>
                    <a:pt x="3789" y="2166636"/>
                    <a:pt x="2310" y="2165157"/>
                  </a:cubicBezTo>
                  <a:cubicBezTo>
                    <a:pt x="831" y="2163677"/>
                    <a:pt x="0" y="2161671"/>
                    <a:pt x="0" y="2159579"/>
                  </a:cubicBezTo>
                  <a:lnTo>
                    <a:pt x="0" y="7887"/>
                  </a:lnTo>
                  <a:cubicBezTo>
                    <a:pt x="0" y="3531"/>
                    <a:pt x="3531" y="0"/>
                    <a:pt x="7887" y="0"/>
                  </a:cubicBezTo>
                  <a:close/>
                </a:path>
              </a:pathLst>
            </a:custGeom>
            <a:solidFill>
              <a:srgbClr val="F4E8C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102209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087599" y="3390900"/>
            <a:ext cx="2510878" cy="3062046"/>
          </a:xfrm>
          <a:prstGeom prst="rect">
            <a:avLst/>
          </a:prstGeom>
        </p:spPr>
      </p:pic>
      <p:sp>
        <p:nvSpPr>
          <p:cNvPr id="19" name="Freeform 19"/>
          <p:cNvSpPr/>
          <p:nvPr/>
        </p:nvSpPr>
        <p:spPr>
          <a:xfrm>
            <a:off x="14804701" y="7660425"/>
            <a:ext cx="4909197" cy="4114800"/>
          </a:xfrm>
          <a:custGeom>
            <a:avLst/>
            <a:gdLst/>
            <a:ahLst/>
            <a:cxnLst/>
            <a:rect l="l" t="t" r="r" b="b"/>
            <a:pathLst>
              <a:path w="4909197" h="4114800">
                <a:moveTo>
                  <a:pt x="0" y="0"/>
                </a:moveTo>
                <a:lnTo>
                  <a:pt x="4909198" y="0"/>
                </a:lnTo>
                <a:lnTo>
                  <a:pt x="49091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244225" y="1237301"/>
            <a:ext cx="5060478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/>
            <a:r>
              <a:rPr lang="en-US" sz="6000" spc="751" dirty="0">
                <a:solidFill>
                  <a:srgbClr val="E95D44"/>
                </a:solidFill>
                <a:latin typeface="Bobby Jones"/>
                <a:ea typeface="Bobby Jones"/>
                <a:cs typeface="Bobby Jones"/>
                <a:sym typeface="Bobby Jones"/>
              </a:rPr>
              <a:t>Theorem-2</a:t>
            </a:r>
            <a:endParaRPr lang="en-US" sz="6000" u="none" spc="751" dirty="0">
              <a:solidFill>
                <a:srgbClr val="E95D44"/>
              </a:solidFill>
              <a:latin typeface="Bobby Jones"/>
              <a:ea typeface="Bobby Jones"/>
              <a:cs typeface="Bobby Jones"/>
              <a:sym typeface="Bobby Jone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44225" y="2134559"/>
            <a:ext cx="5232775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A better complexity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2"/>
              <p:cNvSpPr txBox="1"/>
              <p:nvPr/>
            </p:nvSpPr>
            <p:spPr>
              <a:xfrm>
                <a:off x="1412163" y="3104914"/>
                <a:ext cx="13370637" cy="276998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/>
                <a:r>
                  <a:rPr lang="en-US" sz="36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Bobby Jones"/>
                    <a:sym typeface="Bobby Jones"/>
                  </a:rPr>
                  <a:t>p :   Parameter </a:t>
                </a:r>
                <a:r>
                  <a:rPr lang="en-US" sz="3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Bobby Jones"/>
                    <a:sym typeface="Bobby Jones"/>
                  </a:rPr>
                  <a:t>(number of variables) </a:t>
                </a:r>
                <a:r>
                  <a:rPr lang="en-US" sz="36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Bobby Jones"/>
                    <a:sym typeface="Bobby Jones"/>
                  </a:rPr>
                  <a:t>is small</a:t>
                </a:r>
              </a:p>
              <a:p>
                <a:pPr marL="0" lvl="0" indent="0"/>
                <a:r>
                  <a:rPr lang="en-US" sz="3600" b="1" strike="sngStrike" dirty="0">
                    <a:latin typeface="Cambria Math" panose="02040503050406030204" pitchFamily="18" charset="0"/>
                    <a:ea typeface="Cambria Math" panose="02040503050406030204" pitchFamily="18" charset="0"/>
                    <a:cs typeface="Bobby Jones"/>
                    <a:sym typeface="Bobby Jones"/>
                  </a:rPr>
                  <a:t>n :   Values of variables bounded </a:t>
                </a:r>
                <a:r>
                  <a:rPr lang="en-US" sz="3600" b="1" strike="sngStrike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Bobby Jones"/>
                    <a:sym typeface="Bobby Jones"/>
                  </a:rPr>
                  <a:t>by polynomial(n)</a:t>
                </a:r>
              </a:p>
              <a:p>
                <a:pPr marL="0" lvl="0" indent="0"/>
                <a:r>
                  <a:rPr lang="en-US" sz="36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Bobby Jones"/>
                    <a:sym typeface="Bobby Jones"/>
                  </a:rPr>
                  <a:t>L :   Problem instance size </a:t>
                </a:r>
                <a:r>
                  <a:rPr lang="en-US" sz="3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Bobby Jones"/>
                    <a:sym typeface="Bobby Jones"/>
                  </a:rPr>
                  <a:t>(</a:t>
                </a:r>
                <a:r>
                  <a:rPr lang="en-US" sz="3600" b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Bobby Jones"/>
                    <a:sym typeface="Bobby Jones"/>
                  </a:rPr>
                  <a:t>f.e</a:t>
                </a:r>
                <a:r>
                  <a:rPr lang="en-US" sz="3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Bobby Jones"/>
                    <a:sym typeface="Bobby Jones"/>
                  </a:rPr>
                  <a:t>. # of coefficients, # of constraints etc.)</a:t>
                </a: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</m:ctrlPr>
                      </m:sSubPr>
                      <m:e>
                        <m:r>
                          <a:rPr lang="en-US" sz="36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𝑴</m:t>
                        </m:r>
                      </m:e>
                      <m:sub>
                        <m:r>
                          <a:rPr lang="en-US" sz="36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n-US" sz="36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Bobby Jones"/>
                    <a:sym typeface="Bobby Jones"/>
                  </a:rPr>
                  <a:t>: max{|</a:t>
                </a:r>
                <a:r>
                  <a:rPr lang="en-US" sz="3600" b="1" dirty="0">
                    <a:ea typeface="Cambria Math" panose="02040503050406030204" pitchFamily="18" charset="0"/>
                    <a:sym typeface="Bobby Jone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</m:ctrlPr>
                      </m:sSubPr>
                      <m:e>
                        <m:r>
                          <a:rPr lang="en-US" sz="36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𝑥</m:t>
                        </m:r>
                      </m:e>
                      <m:sub>
                        <m:r>
                          <a:rPr lang="en-US" sz="36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𝐢</m:t>
                        </m:r>
                      </m:sub>
                    </m:sSub>
                  </m:oMath>
                </a14:m>
                <a:r>
                  <a:rPr lang="en-US" sz="36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Bobby Jones"/>
                    <a:sym typeface="Bobby Jones"/>
                  </a:rPr>
                  <a:t> |} </a:t>
                </a:r>
                <a:r>
                  <a:rPr lang="en-US" sz="3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Bobby Jones"/>
                    <a:sym typeface="Bobby Jones"/>
                  </a:rPr>
                  <a:t>(Biggest variable value)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</m:ctrlPr>
                      </m:sSubPr>
                      <m:e>
                        <m:r>
                          <a:rPr lang="en-US" sz="36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𝑴</m:t>
                        </m:r>
                      </m:e>
                      <m:sub>
                        <m:r>
                          <a:rPr lang="en-US" sz="36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n-US" sz="36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Bobby Jones"/>
                    <a:sym typeface="Bobby Jones"/>
                  </a:rPr>
                  <a:t>: max{|</a:t>
                </a:r>
                <a:r>
                  <a:rPr lang="en-US" sz="3600" b="1" dirty="0">
                    <a:ea typeface="Cambria Math" panose="02040503050406030204" pitchFamily="18" charset="0"/>
                    <a:sym typeface="Bobby Jone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</m:ctrlPr>
                      </m:sSubPr>
                      <m:e>
                        <m:r>
                          <a:rPr lang="en-US" sz="36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𝒃</m:t>
                        </m:r>
                      </m:e>
                      <m:sub>
                        <m:r>
                          <a:rPr lang="en-US" sz="36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𝐢</m:t>
                        </m:r>
                      </m:sub>
                    </m:sSub>
                  </m:oMath>
                </a14:m>
                <a:r>
                  <a:rPr lang="en-US" sz="36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Bobby Jones"/>
                    <a:sym typeface="Bobby Jones"/>
                  </a:rPr>
                  <a:t> |} </a:t>
                </a:r>
                <a:r>
                  <a:rPr lang="en-US" sz="3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Bobby Jones"/>
                    <a:sym typeface="Bobby Jones"/>
                  </a:rPr>
                  <a:t>(Biggest constant value)</a:t>
                </a:r>
              </a:p>
            </p:txBody>
          </p:sp>
        </mc:Choice>
        <mc:Fallback>
          <p:sp>
            <p:nvSpPr>
              <p:cNvPr id="22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163" y="3104914"/>
                <a:ext cx="13370637" cy="2769989"/>
              </a:xfrm>
              <a:prstGeom prst="rect">
                <a:avLst/>
              </a:prstGeom>
              <a:blipFill>
                <a:blip r:embed="rId8"/>
                <a:stretch>
                  <a:fillRect l="-2098" t="-5055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0">
                <a:extLst>
                  <a:ext uri="{FF2B5EF4-FFF2-40B4-BE49-F238E27FC236}">
                    <a16:creationId xmlns:a16="http://schemas.microsoft.com/office/drawing/2014/main" id="{C13BCE5E-56ED-4DD9-94FC-952E9E09FB0B}"/>
                  </a:ext>
                </a:extLst>
              </p:cNvPr>
              <p:cNvSpPr txBox="1"/>
              <p:nvPr/>
            </p:nvSpPr>
            <p:spPr>
              <a:xfrm>
                <a:off x="3774464" y="6019947"/>
                <a:ext cx="9870650" cy="164634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lvl="0" algn="ctr"/>
                <a:r>
                  <a:rPr lang="en-US" sz="6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Bobby Jones"/>
                    <a:sym typeface="Bobby Jones"/>
                  </a:rPr>
                  <a:t>Time complexity   </a:t>
                </a:r>
                <a14:m>
                  <m:oMath xmlns:m="http://schemas.openxmlformats.org/officeDocument/2006/math">
                    <m:r>
                      <a:rPr lang="en-US" sz="4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Bobby Jones"/>
                      </a:rPr>
                      <m:t>𝐎</m:t>
                    </m:r>
                    <m:r>
                      <a:rPr lang="en-US" sz="4400" b="1" i="0" u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Bobby Jones"/>
                      </a:rPr>
                      <m:t>(</m:t>
                    </m:r>
                    <m:sSup>
                      <m:sSupPr>
                        <m:ctrlPr>
                          <a:rPr lang="en-US" sz="4400" b="1" i="1" u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</m:ctrlPr>
                      </m:sSupPr>
                      <m:e>
                        <m:r>
                          <a:rPr lang="en-US" sz="4400" b="1" i="1" u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𝒑</m:t>
                        </m:r>
                      </m:e>
                      <m:sup>
                        <m:r>
                          <a:rPr lang="en-US" sz="4400" b="1" i="0" u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𝟐</m:t>
                        </m:r>
                        <m:r>
                          <a:rPr lang="en-US" sz="4400" b="1" i="0" u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.</m:t>
                        </m:r>
                        <m:r>
                          <a:rPr lang="en-US" sz="4400" b="1" i="0" u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𝟓</m:t>
                        </m:r>
                        <m:r>
                          <a:rPr lang="en-US" sz="4400" b="1" i="0" u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+</m:t>
                        </m:r>
                        <m:r>
                          <a:rPr lang="en-US" sz="4400" b="1" i="1" u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𝒐</m:t>
                        </m:r>
                        <m:d>
                          <m:dPr>
                            <m:ctrlPr>
                              <a:rPr lang="en-US" sz="4400" b="1" i="1" u="none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Bobby Jones"/>
                              </a:rPr>
                            </m:ctrlPr>
                          </m:dPr>
                          <m:e>
                            <m:r>
                              <a:rPr lang="en-US" sz="4400" b="1" i="1" u="none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Bobby Jones"/>
                              </a:rPr>
                              <m:t>𝒑</m:t>
                            </m:r>
                          </m:e>
                        </m:d>
                      </m:sup>
                    </m:sSup>
                    <m:r>
                      <a:rPr lang="en-US" sz="4400" b="1" i="1" u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Bobby Jones"/>
                      </a:rPr>
                      <m:t>.</m:t>
                    </m:r>
                    <m:d>
                      <m:dPr>
                        <m:ctrlPr>
                          <a:rPr lang="en-US" sz="4400" b="1" i="1" u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</m:ctrlPr>
                      </m:dPr>
                      <m:e>
                        <m:r>
                          <a:rPr lang="en-US" sz="4400" b="1" i="1" u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𝑳</m:t>
                        </m:r>
                        <m:r>
                          <a:rPr lang="en-US" sz="4400" b="1" i="1" u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+</m:t>
                        </m:r>
                        <m:r>
                          <a:rPr lang="en-US" sz="4400" b="1" i="1" u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𝒍𝒐𝒈</m:t>
                        </m:r>
                        <m:sSub>
                          <m:sSubPr>
                            <m:ctrlPr>
                              <a:rPr lang="en-US" sz="4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Bobby Jones"/>
                              </a:rPr>
                            </m:ctrlPr>
                          </m:sSubPr>
                          <m:e>
                            <m:r>
                              <a:rPr lang="en-US" sz="4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Bobby Jones"/>
                              </a:rPr>
                              <m:t>𝑴</m:t>
                            </m:r>
                          </m:e>
                          <m:sub>
                            <m:r>
                              <a:rPr lang="en-US" sz="4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Bobby Jones"/>
                              </a:rPr>
                              <m:t>𝒙</m:t>
                            </m:r>
                          </m:sub>
                        </m:sSub>
                      </m:e>
                    </m:d>
                    <m:r>
                      <a:rPr lang="en-US" sz="4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Bobby Jones"/>
                      </a:rPr>
                      <m:t>𝒍𝒐𝒈</m:t>
                    </m:r>
                    <m:r>
                      <a:rPr lang="en-US" sz="4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Bobby Jones"/>
                      </a:rPr>
                      <m:t>(</m:t>
                    </m:r>
                    <m:sSub>
                      <m:sSubPr>
                        <m:ctrlPr>
                          <a:rPr lang="en-US" sz="4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</m:ctrlPr>
                      </m:sSubPr>
                      <m:e>
                        <m:r>
                          <a:rPr lang="en-US" sz="4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𝑴</m:t>
                        </m:r>
                      </m:e>
                      <m:sub>
                        <m:r>
                          <a:rPr lang="en-US" sz="4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𝒙</m:t>
                        </m:r>
                      </m:sub>
                    </m:sSub>
                    <m:sSub>
                      <m:sSubPr>
                        <m:ctrlPr>
                          <a:rPr lang="en-US" sz="4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</m:ctrlPr>
                      </m:sSubPr>
                      <m:e>
                        <m:r>
                          <a:rPr lang="en-US" sz="4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𝑴</m:t>
                        </m:r>
                      </m:e>
                      <m:sub>
                        <m:r>
                          <a:rPr lang="en-US" sz="4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bby Jones"/>
                          </a:rPr>
                          <m:t>𝒄</m:t>
                        </m:r>
                      </m:sub>
                    </m:sSub>
                    <m:r>
                      <a:rPr lang="en-US" sz="4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Bobby Jones"/>
                      </a:rPr>
                      <m:t>)</m:t>
                    </m:r>
                    <m:r>
                      <a:rPr lang="en-US" sz="4400" b="1" i="1" u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Bobby Jones"/>
                      </a:rPr>
                      <m:t>)</m:t>
                    </m:r>
                  </m:oMath>
                </a14:m>
                <a:endParaRPr lang="en-US" sz="6000" b="1" u="non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Bobby Jones"/>
                  <a:sym typeface="Bobby Jones"/>
                </a:endParaRPr>
              </a:p>
            </p:txBody>
          </p:sp>
        </mc:Choice>
        <mc:Fallback xmlns="">
          <p:sp>
            <p:nvSpPr>
              <p:cNvPr id="23" name="TextBox 20">
                <a:extLst>
                  <a:ext uri="{FF2B5EF4-FFF2-40B4-BE49-F238E27FC236}">
                    <a16:creationId xmlns:a16="http://schemas.microsoft.com/office/drawing/2014/main" id="{C13BCE5E-56ED-4DD9-94FC-952E9E09F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464" y="6019947"/>
                <a:ext cx="9870650" cy="1646348"/>
              </a:xfrm>
              <a:prstGeom prst="rect">
                <a:avLst/>
              </a:prstGeom>
              <a:blipFill>
                <a:blip r:embed="rId9"/>
                <a:stretch>
                  <a:fillRect t="-1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1">
            <a:extLst>
              <a:ext uri="{FF2B5EF4-FFF2-40B4-BE49-F238E27FC236}">
                <a16:creationId xmlns:a16="http://schemas.microsoft.com/office/drawing/2014/main" id="{9DA36B47-105C-4FC0-AF42-952B98A81005}"/>
              </a:ext>
            </a:extLst>
          </p:cNvPr>
          <p:cNvSpPr txBox="1"/>
          <p:nvPr/>
        </p:nvSpPr>
        <p:spPr>
          <a:xfrm>
            <a:off x="8717833" y="1090157"/>
            <a:ext cx="6110680" cy="12003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54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ILP</a:t>
            </a:r>
            <a:endParaRPr lang="en-US" sz="4400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  <a:cs typeface="IBM Plex Mono"/>
              <a:sym typeface="IBM Plex Mono"/>
            </a:endParaRPr>
          </a:p>
          <a:p>
            <a:pPr marL="0" lvl="0" indent="0" algn="l"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Finding solution given a constraint</a:t>
            </a:r>
            <a:endParaRPr lang="en-US" sz="4000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  <a:cs typeface="IBM Plex Mono"/>
              <a:sym typeface="IBM Plex Mono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AAE5363-12BC-4B12-97BA-E70769C3306E}"/>
              </a:ext>
            </a:extLst>
          </p:cNvPr>
          <p:cNvCxnSpPr>
            <a:cxnSpLocks/>
          </p:cNvCxnSpPr>
          <p:nvPr/>
        </p:nvCxnSpPr>
        <p:spPr>
          <a:xfrm>
            <a:off x="9144000" y="7711051"/>
            <a:ext cx="1135250" cy="541326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21">
            <a:extLst>
              <a:ext uri="{FF2B5EF4-FFF2-40B4-BE49-F238E27FC236}">
                <a16:creationId xmlns:a16="http://schemas.microsoft.com/office/drawing/2014/main" id="{7F4B653E-E2B4-4E47-A9E2-B7F8E36BBD1F}"/>
              </a:ext>
            </a:extLst>
          </p:cNvPr>
          <p:cNvSpPr txBox="1"/>
          <p:nvPr/>
        </p:nvSpPr>
        <p:spPr>
          <a:xfrm>
            <a:off x="9636312" y="8286818"/>
            <a:ext cx="1793688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Bit Complexity</a:t>
            </a:r>
          </a:p>
        </p:txBody>
      </p:sp>
    </p:spTree>
    <p:extLst>
      <p:ext uri="{BB962C8B-B14F-4D97-AF65-F5344CB8AC3E}">
        <p14:creationId xmlns:p14="http://schemas.microsoft.com/office/powerpoint/2010/main" val="1221699735"/>
      </p:ext>
    </p:extLst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0058" y="-2334572"/>
            <a:ext cx="18808116" cy="13869594"/>
            <a:chOff x="0" y="0"/>
            <a:chExt cx="25077488" cy="18492793"/>
          </a:xfrm>
        </p:grpSpPr>
        <p:sp>
          <p:nvSpPr>
            <p:cNvPr id="3" name="Freeform 3"/>
            <p:cNvSpPr/>
            <p:nvPr/>
          </p:nvSpPr>
          <p:spPr>
            <a:xfrm>
              <a:off x="0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518409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6518409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518409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088119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3088119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3088119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9625378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9625378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9625378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028700" y="1028700"/>
            <a:ext cx="13525500" cy="8229600"/>
            <a:chOff x="0" y="0"/>
            <a:chExt cx="3102209" cy="216746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02209" cy="2167467"/>
            </a:xfrm>
            <a:custGeom>
              <a:avLst/>
              <a:gdLst/>
              <a:ahLst/>
              <a:cxnLst/>
              <a:rect l="l" t="t" r="r" b="b"/>
              <a:pathLst>
                <a:path w="3102209" h="2167467">
                  <a:moveTo>
                    <a:pt x="7887" y="0"/>
                  </a:moveTo>
                  <a:lnTo>
                    <a:pt x="3094322" y="0"/>
                  </a:lnTo>
                  <a:cubicBezTo>
                    <a:pt x="3096414" y="0"/>
                    <a:pt x="3098420" y="831"/>
                    <a:pt x="3099899" y="2310"/>
                  </a:cubicBezTo>
                  <a:cubicBezTo>
                    <a:pt x="3101378" y="3789"/>
                    <a:pt x="3102209" y="5796"/>
                    <a:pt x="3102209" y="7887"/>
                  </a:cubicBezTo>
                  <a:lnTo>
                    <a:pt x="3102209" y="2159579"/>
                  </a:lnTo>
                  <a:cubicBezTo>
                    <a:pt x="3102209" y="2163935"/>
                    <a:pt x="3098678" y="2167467"/>
                    <a:pt x="3094322" y="2167467"/>
                  </a:cubicBezTo>
                  <a:lnTo>
                    <a:pt x="7887" y="2167467"/>
                  </a:lnTo>
                  <a:cubicBezTo>
                    <a:pt x="5796" y="2167467"/>
                    <a:pt x="3789" y="2166636"/>
                    <a:pt x="2310" y="2165157"/>
                  </a:cubicBezTo>
                  <a:cubicBezTo>
                    <a:pt x="831" y="2163677"/>
                    <a:pt x="0" y="2161671"/>
                    <a:pt x="0" y="2159579"/>
                  </a:cubicBezTo>
                  <a:lnTo>
                    <a:pt x="0" y="7887"/>
                  </a:lnTo>
                  <a:cubicBezTo>
                    <a:pt x="0" y="3531"/>
                    <a:pt x="3531" y="0"/>
                    <a:pt x="788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102209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rcRect l="99" r="99"/>
          <a:stretch>
            <a:fillRect/>
          </a:stretch>
        </p:blipFill>
        <p:spPr>
          <a:xfrm>
            <a:off x="14897387" y="3169043"/>
            <a:ext cx="3212260" cy="2703652"/>
          </a:xfrm>
          <a:prstGeom prst="rect">
            <a:avLst/>
          </a:prstGeom>
        </p:spPr>
      </p:pic>
      <p:sp>
        <p:nvSpPr>
          <p:cNvPr id="19" name="Freeform 19"/>
          <p:cNvSpPr/>
          <p:nvPr/>
        </p:nvSpPr>
        <p:spPr>
          <a:xfrm>
            <a:off x="16123578" y="7578935"/>
            <a:ext cx="2839654" cy="3358730"/>
          </a:xfrm>
          <a:custGeom>
            <a:avLst/>
            <a:gdLst/>
            <a:ahLst/>
            <a:cxnLst/>
            <a:rect l="l" t="t" r="r" b="b"/>
            <a:pathLst>
              <a:path w="2839654" h="3358730">
                <a:moveTo>
                  <a:pt x="0" y="0"/>
                </a:moveTo>
                <a:lnTo>
                  <a:pt x="2839654" y="0"/>
                </a:lnTo>
                <a:lnTo>
                  <a:pt x="2839654" y="3358730"/>
                </a:lnTo>
                <a:lnTo>
                  <a:pt x="0" y="33587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416523" y="1296897"/>
            <a:ext cx="9861078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/>
            <a:r>
              <a:rPr lang="en-US" sz="6000" u="none" spc="751" dirty="0">
                <a:solidFill>
                  <a:srgbClr val="3E92B4"/>
                </a:solidFill>
                <a:latin typeface="Bobby Jones"/>
                <a:ea typeface="Bobby Jones"/>
                <a:cs typeface="Bobby Jones"/>
                <a:sym typeface="Bobby Jones"/>
              </a:rPr>
              <a:t>The imbalance problem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16523" y="2810565"/>
            <a:ext cx="12699266" cy="1046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spcBef>
                <a:spcPct val="0"/>
              </a:spcBef>
            </a:pPr>
            <a:r>
              <a:rPr lang="en-US" sz="3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IMBALANCE</a:t>
            </a:r>
            <a:endParaRPr lang="en-US" sz="3200" b="1" dirty="0">
              <a:solidFill>
                <a:schemeClr val="accent2"/>
              </a:solidFill>
              <a:latin typeface="Cambria Math" panose="02040503050406030204" pitchFamily="18" charset="0"/>
              <a:ea typeface="Cambria Math" panose="02040503050406030204" pitchFamily="18" charset="0"/>
              <a:cs typeface="IBM Plex Mono"/>
              <a:sym typeface="IBM Plex Mono"/>
            </a:endParaRPr>
          </a:p>
          <a:p>
            <a:pPr lvl="0" algn="just"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How "uneven" or "lopsided" the arrangement of vertices is in a graph.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5F16D2-7DF9-45B7-A853-2C0A7048BDCC}"/>
              </a:ext>
            </a:extLst>
          </p:cNvPr>
          <p:cNvSpPr txBox="1"/>
          <p:nvPr/>
        </p:nvSpPr>
        <p:spPr>
          <a:xfrm>
            <a:off x="1416523" y="4241257"/>
            <a:ext cx="6813077" cy="1046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spcBef>
                <a:spcPct val="0"/>
              </a:spcBef>
            </a:pPr>
            <a:r>
              <a:rPr lang="en-US" sz="3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Problem</a:t>
            </a:r>
            <a:endParaRPr lang="en-US" sz="3200" b="1" dirty="0">
              <a:solidFill>
                <a:schemeClr val="accent2"/>
              </a:solidFill>
              <a:latin typeface="Cambria Math" panose="02040503050406030204" pitchFamily="18" charset="0"/>
              <a:ea typeface="Cambria Math" panose="02040503050406030204" pitchFamily="18" charset="0"/>
              <a:cs typeface="IBM Plex Mono"/>
              <a:sym typeface="IBM Plex Mono"/>
            </a:endParaRPr>
          </a:p>
          <a:p>
            <a:pPr lvl="0" algn="just"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The goal is to minimize the imbalance.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D58256-E59E-4522-890A-A5B7A0E2BE66}"/>
              </a:ext>
            </a:extLst>
          </p:cNvPr>
          <p:cNvSpPr txBox="1"/>
          <p:nvPr/>
        </p:nvSpPr>
        <p:spPr>
          <a:xfrm>
            <a:off x="1416522" y="5703338"/>
            <a:ext cx="6279678" cy="2523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spcBef>
                <a:spcPct val="0"/>
              </a:spcBef>
            </a:pPr>
            <a:r>
              <a:rPr lang="en-US" sz="3600" b="1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Real World Example</a:t>
            </a:r>
            <a:endParaRPr lang="en-US" sz="3200" b="1" dirty="0">
              <a:solidFill>
                <a:schemeClr val="accent2"/>
              </a:solidFill>
              <a:latin typeface="Cambria Math" panose="02040503050406030204" pitchFamily="18" charset="0"/>
              <a:ea typeface="Cambria Math" panose="02040503050406030204" pitchFamily="18" charset="0"/>
              <a:cs typeface="IBM Plex Mono"/>
              <a:sym typeface="IBM Plex Mono"/>
            </a:endParaRPr>
          </a:p>
          <a:p>
            <a:pPr lvl="0" algn="just"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Seating guests at a wedding</a:t>
            </a:r>
          </a:p>
          <a:p>
            <a:pPr lvl="0" algn="just"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You want to seat people so that each person is close to their friends and the arrangement is balanced.</a:t>
            </a:r>
          </a:p>
        </p:txBody>
      </p:sp>
      <p:pic>
        <p:nvPicPr>
          <p:cNvPr id="33" name="Picture 6" descr="Human Cartoon Characters Photos and Images | Shutterstock">
            <a:extLst>
              <a:ext uri="{FF2B5EF4-FFF2-40B4-BE49-F238E27FC236}">
                <a16:creationId xmlns:a16="http://schemas.microsoft.com/office/drawing/2014/main" id="{C051F4BD-9D08-424B-A614-A7677DFD19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6" r="80061" b="11720"/>
          <a:stretch/>
        </p:blipFill>
        <p:spPr bwMode="auto">
          <a:xfrm>
            <a:off x="8500868" y="5784018"/>
            <a:ext cx="1016317" cy="270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0616DEC-5918-4C03-81FB-D765C5F5DE22}"/>
              </a:ext>
            </a:extLst>
          </p:cNvPr>
          <p:cNvSpPr txBox="1"/>
          <p:nvPr/>
        </p:nvSpPr>
        <p:spPr>
          <a:xfrm>
            <a:off x="10500806" y="4200852"/>
            <a:ext cx="1720232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spcBef>
                <a:spcPct val="0"/>
              </a:spcBef>
            </a:pPr>
            <a:r>
              <a:rPr lang="en-US" sz="2800" b="1" dirty="0">
                <a:solidFill>
                  <a:srgbClr val="FFC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IBM Plex Mono"/>
                <a:sym typeface="IBM Plex Mono"/>
              </a:rPr>
              <a:t>Friendship</a:t>
            </a:r>
            <a:endParaRPr lang="en-US" sz="2400" dirty="0">
              <a:solidFill>
                <a:srgbClr val="FFC000"/>
              </a:solidFill>
              <a:latin typeface="Cambria Math" panose="02040503050406030204" pitchFamily="18" charset="0"/>
              <a:ea typeface="Cambria Math" panose="02040503050406030204" pitchFamily="18" charset="0"/>
              <a:cs typeface="IBM Plex Mono"/>
              <a:sym typeface="IBM Plex Mono"/>
            </a:endParaRPr>
          </a:p>
        </p:txBody>
      </p:sp>
      <p:cxnSp>
        <p:nvCxnSpPr>
          <p:cNvPr id="2048" name="Straight Connector 2047">
            <a:extLst>
              <a:ext uri="{FF2B5EF4-FFF2-40B4-BE49-F238E27FC236}">
                <a16:creationId xmlns:a16="http://schemas.microsoft.com/office/drawing/2014/main" id="{7984517B-2855-419A-B8D4-7C341D1AF373}"/>
              </a:ext>
            </a:extLst>
          </p:cNvPr>
          <p:cNvCxnSpPr/>
          <p:nvPr/>
        </p:nvCxnSpPr>
        <p:spPr>
          <a:xfrm>
            <a:off x="9361585" y="6210300"/>
            <a:ext cx="103398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6" descr="Human Cartoon Characters Photos and Images | Shutterstock">
            <a:extLst>
              <a:ext uri="{FF2B5EF4-FFF2-40B4-BE49-F238E27FC236}">
                <a16:creationId xmlns:a16="http://schemas.microsoft.com/office/drawing/2014/main" id="{836C6AEC-255C-4544-8558-FB948E7C3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76" r="19537" b="11720"/>
          <a:stretch/>
        </p:blipFill>
        <p:spPr bwMode="auto">
          <a:xfrm>
            <a:off x="12172935" y="5801523"/>
            <a:ext cx="1904834" cy="270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Arc 33">
            <a:extLst>
              <a:ext uri="{FF2B5EF4-FFF2-40B4-BE49-F238E27FC236}">
                <a16:creationId xmlns:a16="http://schemas.microsoft.com/office/drawing/2014/main" id="{1E3CF570-1F18-4797-BCAA-538891EA7429}"/>
              </a:ext>
            </a:extLst>
          </p:cNvPr>
          <p:cNvSpPr/>
          <p:nvPr/>
        </p:nvSpPr>
        <p:spPr>
          <a:xfrm>
            <a:off x="8971146" y="4840441"/>
            <a:ext cx="3698193" cy="1961248"/>
          </a:xfrm>
          <a:prstGeom prst="arc">
            <a:avLst>
              <a:gd name="adj1" fmla="val 10540934"/>
              <a:gd name="adj2" fmla="val 451295"/>
            </a:avLst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D74E29CF-9678-443A-9235-10E28B39FDA4}"/>
              </a:ext>
            </a:extLst>
          </p:cNvPr>
          <p:cNvSpPr/>
          <p:nvPr/>
        </p:nvSpPr>
        <p:spPr>
          <a:xfrm>
            <a:off x="8814485" y="3902105"/>
            <a:ext cx="4830629" cy="3676830"/>
          </a:xfrm>
          <a:prstGeom prst="arc">
            <a:avLst>
              <a:gd name="adj1" fmla="val 10411139"/>
              <a:gd name="adj2" fmla="val 490868"/>
            </a:avLst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6" descr="Human Cartoon Characters Photos and Images | Shutterstock">
            <a:extLst>
              <a:ext uri="{FF2B5EF4-FFF2-40B4-BE49-F238E27FC236}">
                <a16:creationId xmlns:a16="http://schemas.microsoft.com/office/drawing/2014/main" id="{1BD9BCD8-29EF-4A8B-92D4-B964F985CB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7" r="50270" b="11720"/>
          <a:stretch/>
        </p:blipFill>
        <p:spPr bwMode="auto">
          <a:xfrm>
            <a:off x="10422900" y="5784018"/>
            <a:ext cx="1830807" cy="270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Arc 27">
            <a:extLst>
              <a:ext uri="{FF2B5EF4-FFF2-40B4-BE49-F238E27FC236}">
                <a16:creationId xmlns:a16="http://schemas.microsoft.com/office/drawing/2014/main" id="{7F081DF7-5836-4590-87F4-5B01BBB9423B}"/>
              </a:ext>
            </a:extLst>
          </p:cNvPr>
          <p:cNvSpPr/>
          <p:nvPr/>
        </p:nvSpPr>
        <p:spPr>
          <a:xfrm>
            <a:off x="9067799" y="5287697"/>
            <a:ext cx="2691376" cy="1477668"/>
          </a:xfrm>
          <a:prstGeom prst="arc">
            <a:avLst>
              <a:gd name="adj1" fmla="val 10924795"/>
              <a:gd name="adj2" fmla="val 0"/>
            </a:avLst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</TotalTime>
  <Words>1629</Words>
  <Application>Microsoft Office PowerPoint</Application>
  <PresentationFormat>Custom</PresentationFormat>
  <Paragraphs>290</Paragraphs>
  <Slides>26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Cambria Math</vt:lpstr>
      <vt:lpstr>Bobby Jones</vt:lpstr>
      <vt:lpstr>Calibri</vt:lpstr>
      <vt:lpstr>IBM Plex Mono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Blue, Green and Red Illustrative Maths Brainteasers Activity Presentation</dc:title>
  <cp:lastModifiedBy>Apurbo Banik Turjo</cp:lastModifiedBy>
  <cp:revision>77</cp:revision>
  <dcterms:created xsi:type="dcterms:W3CDTF">2006-08-16T00:00:00Z</dcterms:created>
  <dcterms:modified xsi:type="dcterms:W3CDTF">2024-09-22T04:37:55Z</dcterms:modified>
  <dc:identifier>DAGRYhOI_QU</dc:identifier>
</cp:coreProperties>
</file>